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0" r:id="rId2"/>
    <p:sldId id="275" r:id="rId3"/>
    <p:sldId id="283" r:id="rId4"/>
    <p:sldId id="288" r:id="rId5"/>
    <p:sldId id="281" r:id="rId6"/>
    <p:sldId id="286" r:id="rId7"/>
    <p:sldId id="287" r:id="rId8"/>
    <p:sldId id="282" r:id="rId9"/>
    <p:sldId id="289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5"/>
    <p:restoredTop sz="84107"/>
  </p:normalViewPr>
  <p:slideViewPr>
    <p:cSldViewPr snapToGrid="0" snapToObjects="1">
      <p:cViewPr varScale="1">
        <p:scale>
          <a:sx n="55" d="100"/>
          <a:sy n="55" d="100"/>
        </p:scale>
        <p:origin x="7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57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C425F-8FA1-ED41-9750-566E43DC890B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E9C9F-63CA-1241-A502-713AB3FE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1" y="2489704"/>
            <a:ext cx="10930466" cy="202797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1" y="4834467"/>
            <a:ext cx="10930466" cy="120419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30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20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1"/>
            <a:ext cx="11425473" cy="1015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4729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71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347133"/>
            <a:ext cx="11425473" cy="939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500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52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347133"/>
            <a:ext cx="11425473" cy="939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500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20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397933"/>
            <a:ext cx="5029200" cy="605099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667" y="397934"/>
            <a:ext cx="5507105" cy="6050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21267" y="2167467"/>
            <a:ext cx="10540999" cy="408093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9477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299" y="338666"/>
            <a:ext cx="11425473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299" y="1469571"/>
            <a:ext cx="11425473" cy="470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9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6" r:id="rId3"/>
    <p:sldLayoutId id="2147483668" r:id="rId4"/>
    <p:sldLayoutId id="2147483669" r:id="rId5"/>
    <p:sldLayoutId id="2147483667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DBC8-5A13-AA4B-B331-F2DB8111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4" y="1885950"/>
            <a:ext cx="5893646" cy="46634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en-US" sz="36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Preview and Give Us Your Input on the New NDE School-Family-Community Engagement Framework</a:t>
            </a:r>
            <a:br>
              <a:rPr lang="en-US" sz="36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Larson, NDE</a:t>
            </a:r>
            <a:br>
              <a:rPr lang="en-US" sz="2400" b="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2E60AD-8D53-475F-9963-B03B1BD2DE05}"/>
              </a:ext>
            </a:extLst>
          </p:cNvPr>
          <p:cNvSpPr txBox="1"/>
          <p:nvPr/>
        </p:nvSpPr>
        <p:spPr>
          <a:xfrm>
            <a:off x="6298354" y="1595021"/>
            <a:ext cx="5893646" cy="49552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Facilitators: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Jessica Boren, Nebraska Statewide 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Engagement Centers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Jessie Coffey, NDE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Nicole Everingham, Collective for Youth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Saundra Frerichs, Nebraska Extension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Lindsay Limbach, Lincoln CLC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Dawn Lindsley, Nebraska Extension</a:t>
            </a: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Eric Savaiano, Nebraska Appleseed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Russ Uhing, Lincoln Public Schools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2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DBC8-5A13-AA4B-B331-F2DB8111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1" y="2761827"/>
            <a:ext cx="5817870" cy="2827443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input!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D3243-5911-4593-91AD-E5AFC6651689}"/>
              </a:ext>
            </a:extLst>
          </p:cNvPr>
          <p:cNvSpPr txBox="1"/>
          <p:nvPr/>
        </p:nvSpPr>
        <p:spPr>
          <a:xfrm>
            <a:off x="6709411" y="2213187"/>
            <a:ext cx="53263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stay in touch!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Jessica Boren, jboren@familieslearning.org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Jessie Coffey, jessie.coffey@nebraska.gov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Nicole Everingham, neveringham@collectiveforyouth.org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Saundra Frerichs,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sfrerichs3@unl.edu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Larson, kim.larson@nebraska.gov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Lindsay Limbach, llimbach@lps.org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Dawn Lindsley, dawn.lindsley@unl.edu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Eric Savaiano, esavaiano@neappleseed.org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Russ Uhing, ruhing@lp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s.org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6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we developing a School-Family-Community Engagement Framework?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EE45-8AEF-474A-986F-737666BC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5295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900" dirty="0"/>
          </a:p>
          <a:p>
            <a:r>
              <a:rPr lang="en-US" dirty="0"/>
              <a:t>Guide the work of NDE, Nebraska Schools, Community and Business Partners, and Families as we work together to improve student learning</a:t>
            </a:r>
          </a:p>
          <a:p>
            <a:endParaRPr lang="en-US" sz="800" dirty="0"/>
          </a:p>
          <a:p>
            <a:r>
              <a:rPr lang="en-US" dirty="0"/>
              <a:t>Provide definition and clarification regarding the </a:t>
            </a:r>
            <a:r>
              <a:rPr lang="en-US" dirty="0" err="1"/>
              <a:t>AQuESTT</a:t>
            </a:r>
            <a:r>
              <a:rPr lang="en-US" dirty="0"/>
              <a:t> Positive Partnerships, Relationships, and Student Success tenet</a:t>
            </a:r>
          </a:p>
          <a:p>
            <a:endParaRPr lang="en-US" sz="900" dirty="0"/>
          </a:p>
          <a:p>
            <a:r>
              <a:rPr lang="en-US" dirty="0"/>
              <a:t>Support schools in the improvement process (Comprehensive Needs Assessment, Accreditation/CIP initiatives)</a:t>
            </a:r>
          </a:p>
          <a:p>
            <a:endParaRPr lang="en-US" sz="900" dirty="0"/>
          </a:p>
          <a:p>
            <a:r>
              <a:rPr lang="en-US" dirty="0"/>
              <a:t>COVID-19 reinforced that family and community engagement are essential to student success.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2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469CE-978F-8549-B1B0-FE32E3C48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08" y="1457823"/>
            <a:ext cx="10755172" cy="5070296"/>
          </a:xfrm>
        </p:spPr>
      </p:pic>
    </p:spTree>
    <p:extLst>
      <p:ext uri="{BB962C8B-B14F-4D97-AF65-F5344CB8AC3E}">
        <p14:creationId xmlns:p14="http://schemas.microsoft.com/office/powerpoint/2010/main" val="63329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B5D2C-1AB8-4843-8D52-44F409B03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8"/>
          <a:stretch/>
        </p:blipFill>
        <p:spPr>
          <a:xfrm>
            <a:off x="2977037" y="1223472"/>
            <a:ext cx="6227923" cy="561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87798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Audiences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6B1648-FD45-C84C-A0F4-002834D3C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8" t="1729" r="2464" b="2817"/>
          <a:stretch/>
        </p:blipFill>
        <p:spPr>
          <a:xfrm>
            <a:off x="1981199" y="1103036"/>
            <a:ext cx="7750903" cy="575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359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Draft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EE45-8AEF-474A-986F-737666BC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054" y="1667719"/>
            <a:ext cx="9131891" cy="47291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Six Focus Areas</a:t>
            </a:r>
          </a:p>
          <a:p>
            <a:r>
              <a:rPr lang="en-US" sz="2600" dirty="0"/>
              <a:t>Partnerships and Support Services with local, state, and national organizations</a:t>
            </a:r>
          </a:p>
          <a:p>
            <a:r>
              <a:rPr lang="en-US" sz="2600" dirty="0"/>
              <a:t>Business and industry partnerships to enhance student outcomes and experiences</a:t>
            </a:r>
          </a:p>
          <a:p>
            <a:r>
              <a:rPr lang="en-US" sz="2600" dirty="0"/>
              <a:t>Active family engagement</a:t>
            </a:r>
          </a:p>
          <a:p>
            <a:r>
              <a:rPr lang="en-US" sz="2600" dirty="0"/>
              <a:t>Safe and welcoming school climate and culture</a:t>
            </a:r>
          </a:p>
          <a:p>
            <a:r>
              <a:rPr lang="en-US" sz="2600" dirty="0"/>
              <a:t>Student attendance</a:t>
            </a:r>
          </a:p>
          <a:p>
            <a:r>
              <a:rPr lang="en-US" sz="2600" dirty="0"/>
              <a:t>Participation in activities outside of the school day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Five Essential Elements Within Each Focus Area</a:t>
            </a:r>
          </a:p>
          <a:p>
            <a:pPr lvl="1"/>
            <a:r>
              <a:rPr lang="en-US" sz="2200" dirty="0"/>
              <a:t>Definition</a:t>
            </a:r>
          </a:p>
          <a:p>
            <a:pPr lvl="1"/>
            <a:r>
              <a:rPr lang="en-US" sz="2200" dirty="0"/>
              <a:t>Equity </a:t>
            </a:r>
          </a:p>
          <a:p>
            <a:pPr lvl="1"/>
            <a:r>
              <a:rPr lang="en-US" sz="2200" dirty="0"/>
              <a:t>Research</a:t>
            </a:r>
          </a:p>
          <a:p>
            <a:pPr lvl="1"/>
            <a:r>
              <a:rPr lang="en-US" sz="2200" dirty="0"/>
              <a:t>Best Practices</a:t>
            </a:r>
          </a:p>
          <a:p>
            <a:pPr lvl="1"/>
            <a:r>
              <a:rPr lang="en-US" sz="2200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12422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EE45-8AEF-474A-986F-737666BC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229" y="1433042"/>
            <a:ext cx="10526351" cy="4729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Review the definitions of each focus area. Feel free to make notes on the document.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with a partner: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457200" lvl="1">
              <a:spcBef>
                <a:spcPts val="0"/>
              </a:spcBef>
            </a:pPr>
            <a:r>
              <a:rPr lang="en-US" dirty="0"/>
              <a:t>What do you like? What is missing? What should be removed, if anything?</a:t>
            </a:r>
          </a:p>
          <a:p>
            <a:pPr marL="457200" lvl="1">
              <a:spcBef>
                <a:spcPts val="0"/>
              </a:spcBef>
            </a:pPr>
            <a:endParaRPr lang="en-US" sz="800" dirty="0"/>
          </a:p>
          <a:p>
            <a:pPr marL="457200" lvl="1">
              <a:spcBef>
                <a:spcPts val="0"/>
              </a:spcBef>
            </a:pPr>
            <a:r>
              <a:rPr lang="en-US" dirty="0"/>
              <a:t>Where is additional clarity needed in connecting the framework with the </a:t>
            </a:r>
            <a:r>
              <a:rPr lang="en-US" dirty="0" err="1"/>
              <a:t>AQuESTT</a:t>
            </a:r>
            <a:r>
              <a:rPr lang="en-US" dirty="0"/>
              <a:t> tenant of Positive Partnerships and Relationships?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1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EE45-8AEF-474A-986F-737666BC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99" y="1893570"/>
            <a:ext cx="11425473" cy="4729163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this resource is being developed, consider these discussion questions which will inform our work: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What information should be available in this Framework?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How would you use the information provided in the 	Framework?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Do you know of current programs/projects within </a:t>
            </a:r>
            <a:r>
              <a:rPr lang="en-US" sz="2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	district </a:t>
            </a: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sz="2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 be </a:t>
            </a: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showcased on the NDE </a:t>
            </a:r>
            <a:r>
              <a:rPr lang="en-US" sz="2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	website </a:t>
            </a: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examples of excellence?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your q</a:t>
            </a: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uestions, comments and contact information.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3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785-1E76-0742-B114-6E7FC800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EE45-8AEF-474A-986F-737666BC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63" y="2252386"/>
            <a:ext cx="11425473" cy="3592830"/>
          </a:xfrm>
        </p:spPr>
        <p:txBody>
          <a:bodyPr>
            <a:norm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Drafting team will consider your input from today in the next revision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Gather input from additional stakeholders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Begin capturing exemplary examples of practice from across the state to showcase on the Framework website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208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dminDays2021">
      <a:dk1>
        <a:srgbClr val="200092"/>
      </a:dk1>
      <a:lt1>
        <a:srgbClr val="FFFFFF"/>
      </a:lt1>
      <a:dk2>
        <a:srgbClr val="454551"/>
      </a:dk2>
      <a:lt2>
        <a:srgbClr val="D8D9DC"/>
      </a:lt2>
      <a:accent1>
        <a:srgbClr val="EB008B"/>
      </a:accent1>
      <a:accent2>
        <a:srgbClr val="00ADEE"/>
      </a:accent2>
      <a:accent3>
        <a:srgbClr val="8BC53F"/>
      </a:accent3>
      <a:accent4>
        <a:srgbClr val="0487F5"/>
      </a:accent4>
      <a:accent5>
        <a:srgbClr val="FFF100"/>
      </a:accent5>
      <a:accent6>
        <a:srgbClr val="B70395"/>
      </a:accent6>
      <a:hlink>
        <a:srgbClr val="EB008A"/>
      </a:hlink>
      <a:folHlink>
        <a:srgbClr val="0486F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479</Words>
  <Application>Microsoft Office PowerPoint</Application>
  <PresentationFormat>Widescreen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</vt:lpstr>
      <vt:lpstr>Office Theme</vt:lpstr>
      <vt:lpstr> Preview and Give Us Your Input on the New NDE School-Family-Community Engagement Framework  Kim Larson, NDE </vt:lpstr>
      <vt:lpstr>Why are we developing a School-Family-Community Engagement Framework?</vt:lpstr>
      <vt:lpstr>The Process</vt:lpstr>
      <vt:lpstr>Stakeholders</vt:lpstr>
      <vt:lpstr>Framework Audiences</vt:lpstr>
      <vt:lpstr>Current Draft Framework</vt:lpstr>
      <vt:lpstr>Review Framework</vt:lpstr>
      <vt:lpstr>Small Group Discussion</vt:lpstr>
      <vt:lpstr>Next Steps</vt:lpstr>
      <vt:lpstr>Thank you for your input!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Kim Larson</cp:lastModifiedBy>
  <cp:revision>39</cp:revision>
  <dcterms:created xsi:type="dcterms:W3CDTF">2017-06-22T15:41:10Z</dcterms:created>
  <dcterms:modified xsi:type="dcterms:W3CDTF">2021-07-21T16:15:48Z</dcterms:modified>
</cp:coreProperties>
</file>