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3" r:id="rId2"/>
    <p:sldId id="306" r:id="rId3"/>
    <p:sldId id="280" r:id="rId4"/>
    <p:sldId id="274" r:id="rId5"/>
    <p:sldId id="281" r:id="rId6"/>
    <p:sldId id="282" r:id="rId7"/>
    <p:sldId id="302" r:id="rId8"/>
    <p:sldId id="275" r:id="rId9"/>
    <p:sldId id="283" r:id="rId10"/>
    <p:sldId id="276" r:id="rId11"/>
    <p:sldId id="284" r:id="rId12"/>
    <p:sldId id="285" r:id="rId13"/>
    <p:sldId id="279" r:id="rId14"/>
    <p:sldId id="286" r:id="rId15"/>
    <p:sldId id="287" r:id="rId16"/>
    <p:sldId id="288" r:id="rId17"/>
    <p:sldId id="277" r:id="rId18"/>
    <p:sldId id="290" r:id="rId19"/>
    <p:sldId id="289" r:id="rId20"/>
    <p:sldId id="291" r:id="rId21"/>
    <p:sldId id="292" r:id="rId22"/>
    <p:sldId id="304" r:id="rId23"/>
    <p:sldId id="305" r:id="rId24"/>
    <p:sldId id="293" r:id="rId25"/>
    <p:sldId id="294" r:id="rId26"/>
    <p:sldId id="295" r:id="rId27"/>
    <p:sldId id="296" r:id="rId28"/>
    <p:sldId id="297" r:id="rId29"/>
    <p:sldId id="298" r:id="rId30"/>
    <p:sldId id="299" r:id="rId31"/>
    <p:sldId id="300" r:id="rId32"/>
    <p:sldId id="303" r:id="rId33"/>
    <p:sldId id="301" r:id="rId34"/>
    <p:sldId id="278"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0"/>
    <p:restoredTop sz="84130"/>
  </p:normalViewPr>
  <p:slideViewPr>
    <p:cSldViewPr snapToGrid="0" snapToObjects="1">
      <p:cViewPr varScale="1">
        <p:scale>
          <a:sx n="56" d="100"/>
          <a:sy n="56" d="100"/>
        </p:scale>
        <p:origin x="1016" y="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57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https://bit.ly/halintro</a:t>
            </a:r>
          </a:p>
        </p:txBody>
      </p:sp>
      <p:sp>
        <p:nvSpPr>
          <p:cNvPr id="4" name="Slide Number Placeholder 3"/>
          <p:cNvSpPr>
            <a:spLocks noGrp="1"/>
          </p:cNvSpPr>
          <p:nvPr>
            <p:ph type="sldNum" sz="quarter" idx="5"/>
          </p:nvPr>
        </p:nvSpPr>
        <p:spPr/>
        <p:txBody>
          <a:bodyPr/>
          <a:lstStyle/>
          <a:p>
            <a:fld id="{352E9C9F-63CA-1241-A502-713AB3FE430A}" type="slidenum">
              <a:rPr lang="en-US" smtClean="0"/>
              <a:t>3</a:t>
            </a:fld>
            <a:endParaRPr lang="en-US"/>
          </a:p>
        </p:txBody>
      </p:sp>
    </p:spTree>
    <p:extLst>
      <p:ext uri="{BB962C8B-B14F-4D97-AF65-F5344CB8AC3E}">
        <p14:creationId xmlns:p14="http://schemas.microsoft.com/office/powerpoint/2010/main" val="389222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34</a:t>
            </a:fld>
            <a:endParaRPr lang="en-US"/>
          </a:p>
        </p:txBody>
      </p:sp>
    </p:spTree>
    <p:extLst>
      <p:ext uri="{BB962C8B-B14F-4D97-AF65-F5344CB8AC3E}">
        <p14:creationId xmlns:p14="http://schemas.microsoft.com/office/powerpoint/2010/main" val="213000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we start? It can feel overwhelming when thinking about serving HAL students. One place we can start is with a solid foundation: a plan. </a:t>
            </a:r>
          </a:p>
        </p:txBody>
      </p:sp>
      <p:sp>
        <p:nvSpPr>
          <p:cNvPr id="4" name="Slide Number Placeholder 3"/>
          <p:cNvSpPr>
            <a:spLocks noGrp="1"/>
          </p:cNvSpPr>
          <p:nvPr>
            <p:ph type="sldNum" sz="quarter" idx="5"/>
          </p:nvPr>
        </p:nvSpPr>
        <p:spPr/>
        <p:txBody>
          <a:bodyPr/>
          <a:lstStyle/>
          <a:p>
            <a:fld id="{352E9C9F-63CA-1241-A502-713AB3FE430A}" type="slidenum">
              <a:rPr lang="en-US" smtClean="0"/>
              <a:t>10</a:t>
            </a:fld>
            <a:endParaRPr lang="en-US"/>
          </a:p>
        </p:txBody>
      </p:sp>
    </p:spTree>
    <p:extLst>
      <p:ext uri="{BB962C8B-B14F-4D97-AF65-F5344CB8AC3E}">
        <p14:creationId xmlns:p14="http://schemas.microsoft.com/office/powerpoint/2010/main" val="122700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Highlights the complexity of gifted learners</a:t>
            </a:r>
          </a:p>
        </p:txBody>
      </p:sp>
      <p:sp>
        <p:nvSpPr>
          <p:cNvPr id="4" name="Slide Number Placeholder 3"/>
          <p:cNvSpPr>
            <a:spLocks noGrp="1"/>
          </p:cNvSpPr>
          <p:nvPr>
            <p:ph type="sldNum" sz="quarter" idx="5"/>
          </p:nvPr>
        </p:nvSpPr>
        <p:spPr/>
        <p:txBody>
          <a:bodyPr/>
          <a:lstStyle/>
          <a:p>
            <a:fld id="{352E9C9F-63CA-1241-A502-713AB3FE430A}" type="slidenum">
              <a:rPr lang="en-US" smtClean="0"/>
              <a:t>17</a:t>
            </a:fld>
            <a:endParaRPr lang="en-US"/>
          </a:p>
        </p:txBody>
      </p:sp>
    </p:spTree>
    <p:extLst>
      <p:ext uri="{BB962C8B-B14F-4D97-AF65-F5344CB8AC3E}">
        <p14:creationId xmlns:p14="http://schemas.microsoft.com/office/powerpoint/2010/main" val="353742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should align to services. ID in an area not served does not help the student. If a student is ID in math and the school only services ELA, it will not be appropriate for the student</a:t>
            </a:r>
          </a:p>
          <a:p>
            <a:endParaRPr lang="en-US" dirty="0"/>
          </a:p>
          <a:p>
            <a:r>
              <a:rPr lang="en-US" dirty="0"/>
              <a:t>Multifaceted means testing multiple things (achievement, potential, qualitative, etc.)</a:t>
            </a:r>
          </a:p>
          <a:p>
            <a:endParaRPr lang="en-US" dirty="0"/>
          </a:p>
          <a:p>
            <a:r>
              <a:rPr lang="en-US" dirty="0"/>
              <a:t>Reliable and valid. For example, teacher scales are least reliable, and tests such as MAP and </a:t>
            </a:r>
            <a:r>
              <a:rPr lang="en-US" dirty="0" err="1"/>
              <a:t>CogAT</a:t>
            </a:r>
            <a:r>
              <a:rPr lang="en-US" dirty="0"/>
              <a:t> would be most reliable </a:t>
            </a:r>
          </a:p>
          <a:p>
            <a:endParaRPr lang="en-US" dirty="0"/>
          </a:p>
          <a:p>
            <a:r>
              <a:rPr lang="en-US" dirty="0"/>
              <a:t>Equitable practices: multiple measures, all students have access to candidate pool; identifies proportionately </a:t>
            </a:r>
          </a:p>
        </p:txBody>
      </p:sp>
      <p:sp>
        <p:nvSpPr>
          <p:cNvPr id="4" name="Slide Number Placeholder 3"/>
          <p:cNvSpPr>
            <a:spLocks noGrp="1"/>
          </p:cNvSpPr>
          <p:nvPr>
            <p:ph type="sldNum" sz="quarter" idx="5"/>
          </p:nvPr>
        </p:nvSpPr>
        <p:spPr/>
        <p:txBody>
          <a:bodyPr/>
          <a:lstStyle/>
          <a:p>
            <a:fld id="{352E9C9F-63CA-1241-A502-713AB3FE430A}" type="slidenum">
              <a:rPr lang="en-US" smtClean="0"/>
              <a:t>19</a:t>
            </a:fld>
            <a:endParaRPr lang="en-US"/>
          </a:p>
        </p:txBody>
      </p:sp>
    </p:spTree>
    <p:extLst>
      <p:ext uri="{BB962C8B-B14F-4D97-AF65-F5344CB8AC3E}">
        <p14:creationId xmlns:p14="http://schemas.microsoft.com/office/powerpoint/2010/main" val="106542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this ID procedure uses all of the fields required (testing, qualitative measures and scales, recommendation, selection criteria)</a:t>
            </a:r>
          </a:p>
        </p:txBody>
      </p:sp>
      <p:sp>
        <p:nvSpPr>
          <p:cNvPr id="4" name="Slide Number Placeholder 3"/>
          <p:cNvSpPr>
            <a:spLocks noGrp="1"/>
          </p:cNvSpPr>
          <p:nvPr>
            <p:ph type="sldNum" sz="quarter" idx="5"/>
          </p:nvPr>
        </p:nvSpPr>
        <p:spPr/>
        <p:txBody>
          <a:bodyPr/>
          <a:lstStyle/>
          <a:p>
            <a:fld id="{352E9C9F-63CA-1241-A502-713AB3FE430A}" type="slidenum">
              <a:rPr lang="en-US" smtClean="0"/>
              <a:t>21</a:t>
            </a:fld>
            <a:endParaRPr lang="en-US"/>
          </a:p>
        </p:txBody>
      </p:sp>
    </p:spTree>
    <p:extLst>
      <p:ext uri="{BB962C8B-B14F-4D97-AF65-F5344CB8AC3E}">
        <p14:creationId xmlns:p14="http://schemas.microsoft.com/office/powerpoint/2010/main" val="384061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Effectiveness for students in cognitive and affective realms</a:t>
            </a:r>
          </a:p>
          <a:p>
            <a:endParaRPr lang="en-US" dirty="0"/>
          </a:p>
          <a:p>
            <a:r>
              <a:rPr lang="en-US" dirty="0"/>
              <a:t>Program cohesion is internal consistency and continuity. For example, does ID match services? Are all elements of the program aligned and build vertically?</a:t>
            </a:r>
          </a:p>
          <a:p>
            <a:endParaRPr lang="en-US" dirty="0"/>
          </a:p>
          <a:p>
            <a:r>
              <a:rPr lang="en-US" dirty="0"/>
              <a:t>Stakeholder perceptions of the program are important and can provide insight. </a:t>
            </a:r>
          </a:p>
        </p:txBody>
      </p:sp>
      <p:sp>
        <p:nvSpPr>
          <p:cNvPr id="4" name="Slide Number Placeholder 3"/>
          <p:cNvSpPr>
            <a:spLocks noGrp="1"/>
          </p:cNvSpPr>
          <p:nvPr>
            <p:ph type="sldNum" sz="quarter" idx="5"/>
          </p:nvPr>
        </p:nvSpPr>
        <p:spPr/>
        <p:txBody>
          <a:bodyPr/>
          <a:lstStyle/>
          <a:p>
            <a:fld id="{352E9C9F-63CA-1241-A502-713AB3FE430A}" type="slidenum">
              <a:rPr lang="en-US" smtClean="0"/>
              <a:t>25</a:t>
            </a:fld>
            <a:endParaRPr lang="en-US"/>
          </a:p>
        </p:txBody>
      </p:sp>
    </p:spTree>
    <p:extLst>
      <p:ext uri="{BB962C8B-B14F-4D97-AF65-F5344CB8AC3E}">
        <p14:creationId xmlns:p14="http://schemas.microsoft.com/office/powerpoint/2010/main" val="51512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26</a:t>
            </a:fld>
            <a:endParaRPr lang="en-US"/>
          </a:p>
        </p:txBody>
      </p:sp>
    </p:spTree>
    <p:extLst>
      <p:ext uri="{BB962C8B-B14F-4D97-AF65-F5344CB8AC3E}">
        <p14:creationId xmlns:p14="http://schemas.microsoft.com/office/powerpoint/2010/main" val="366061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your program eval or survey of teachers, you can be more specific with PL</a:t>
            </a:r>
          </a:p>
        </p:txBody>
      </p:sp>
      <p:sp>
        <p:nvSpPr>
          <p:cNvPr id="4" name="Slide Number Placeholder 3"/>
          <p:cNvSpPr>
            <a:spLocks noGrp="1"/>
          </p:cNvSpPr>
          <p:nvPr>
            <p:ph type="sldNum" sz="quarter" idx="5"/>
          </p:nvPr>
        </p:nvSpPr>
        <p:spPr/>
        <p:txBody>
          <a:bodyPr/>
          <a:lstStyle/>
          <a:p>
            <a:fld id="{352E9C9F-63CA-1241-A502-713AB3FE430A}" type="slidenum">
              <a:rPr lang="en-US" smtClean="0"/>
              <a:t>29</a:t>
            </a:fld>
            <a:endParaRPr lang="en-US"/>
          </a:p>
        </p:txBody>
      </p:sp>
    </p:spTree>
    <p:extLst>
      <p:ext uri="{BB962C8B-B14F-4D97-AF65-F5344CB8AC3E}">
        <p14:creationId xmlns:p14="http://schemas.microsoft.com/office/powerpoint/2010/main" val="411124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of role example</a:t>
            </a:r>
          </a:p>
        </p:txBody>
      </p:sp>
      <p:sp>
        <p:nvSpPr>
          <p:cNvPr id="4" name="Slide Number Placeholder 3"/>
          <p:cNvSpPr>
            <a:spLocks noGrp="1"/>
          </p:cNvSpPr>
          <p:nvPr>
            <p:ph type="sldNum" sz="quarter" idx="5"/>
          </p:nvPr>
        </p:nvSpPr>
        <p:spPr/>
        <p:txBody>
          <a:bodyPr/>
          <a:lstStyle/>
          <a:p>
            <a:fld id="{352E9C9F-63CA-1241-A502-713AB3FE430A}" type="slidenum">
              <a:rPr lang="en-US" smtClean="0"/>
              <a:t>31</a:t>
            </a:fld>
            <a:endParaRPr lang="en-US"/>
          </a:p>
        </p:txBody>
      </p:sp>
    </p:spTree>
    <p:extLst>
      <p:ext uri="{BB962C8B-B14F-4D97-AF65-F5344CB8AC3E}">
        <p14:creationId xmlns:p14="http://schemas.microsoft.com/office/powerpoint/2010/main" val="805221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dirty="0"/>
              <a:t>Thank you!</a:t>
            </a:r>
          </a:p>
        </p:txBody>
      </p:sp>
    </p:spTree>
    <p:extLst>
      <p:ext uri="{BB962C8B-B14F-4D97-AF65-F5344CB8AC3E}">
        <p14:creationId xmlns:p14="http://schemas.microsoft.com/office/powerpoint/2010/main" val="89477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24.sv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hyperlink" Target="mailto:sheyanne.meadows@nebraska.gov"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238244"/>
            <a:ext cx="10930466" cy="2027976"/>
          </a:xfrm>
        </p:spPr>
        <p:txBody>
          <a:bodyPr>
            <a:normAutofit/>
          </a:bodyPr>
          <a:lstStyle/>
          <a:p>
            <a:r>
              <a:rPr lang="en-US" dirty="0"/>
              <a:t>It Starts With a Plan:</a:t>
            </a:r>
            <a:br>
              <a:rPr lang="en-US" dirty="0"/>
            </a:br>
            <a:r>
              <a:rPr lang="en-US" sz="2800" dirty="0"/>
              <a:t>Components and Considerations for HAL Programs</a:t>
            </a:r>
          </a:p>
        </p:txBody>
      </p:sp>
      <p:sp>
        <p:nvSpPr>
          <p:cNvPr id="3" name="Subtitle 2"/>
          <p:cNvSpPr>
            <a:spLocks noGrp="1"/>
          </p:cNvSpPr>
          <p:nvPr>
            <p:ph type="subTitle" idx="1"/>
          </p:nvPr>
        </p:nvSpPr>
        <p:spPr/>
        <p:txBody>
          <a:bodyPr>
            <a:normAutofit fontScale="92500" lnSpcReduction="10000"/>
          </a:bodyPr>
          <a:lstStyle/>
          <a:p>
            <a:r>
              <a:rPr lang="en-US" dirty="0"/>
              <a:t>Sheyanne Meadows, High Ability Learning Specialist</a:t>
            </a:r>
          </a:p>
          <a:p>
            <a:r>
              <a:rPr lang="en-US" dirty="0"/>
              <a:t>Nebraska Department of Education</a:t>
            </a:r>
          </a:p>
          <a:p>
            <a:r>
              <a:rPr lang="en-US" dirty="0"/>
              <a:t>July 28, 2021</a:t>
            </a:r>
          </a:p>
        </p:txBody>
      </p:sp>
    </p:spTree>
    <p:custDataLst>
      <p:tags r:id="rId1"/>
    </p:custDataLst>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9605-426A-D94C-8D68-B193A505539A}"/>
              </a:ext>
            </a:extLst>
          </p:cNvPr>
          <p:cNvSpPr>
            <a:spLocks noGrp="1"/>
          </p:cNvSpPr>
          <p:nvPr>
            <p:ph type="title"/>
          </p:nvPr>
        </p:nvSpPr>
        <p:spPr>
          <a:xfrm>
            <a:off x="383263" y="2489200"/>
            <a:ext cx="11425473" cy="939800"/>
          </a:xfrm>
        </p:spPr>
        <p:txBody>
          <a:bodyPr>
            <a:normAutofit fontScale="90000"/>
          </a:bodyPr>
          <a:lstStyle/>
          <a:p>
            <a:r>
              <a:rPr lang="en-US" dirty="0"/>
              <a:t>Creating/Revising a HAL Plan for Your District</a:t>
            </a:r>
          </a:p>
        </p:txBody>
      </p:sp>
      <p:sp>
        <p:nvSpPr>
          <p:cNvPr id="4" name="Content Placeholder 3">
            <a:extLst>
              <a:ext uri="{FF2B5EF4-FFF2-40B4-BE49-F238E27FC236}">
                <a16:creationId xmlns:a16="http://schemas.microsoft.com/office/drawing/2014/main" id="{48F1A5DE-A7D6-4C32-B8E3-B708BD7D9773}"/>
              </a:ext>
            </a:extLst>
          </p:cNvPr>
          <p:cNvSpPr>
            <a:spLocks noGrp="1"/>
          </p:cNvSpPr>
          <p:nvPr>
            <p:ph idx="1"/>
          </p:nvPr>
        </p:nvSpPr>
        <p:spPr>
          <a:xfrm>
            <a:off x="266208" y="131233"/>
            <a:ext cx="7638078" cy="1011767"/>
          </a:xfrm>
        </p:spPr>
        <p:txBody>
          <a:bodyPr/>
          <a:lstStyle/>
          <a:p>
            <a:pPr marL="0" indent="0">
              <a:buNone/>
            </a:pPr>
            <a:endParaRPr lang="en-US" dirty="0"/>
          </a:p>
        </p:txBody>
      </p:sp>
    </p:spTree>
    <p:custDataLst>
      <p:tags r:id="rId1"/>
    </p:custDataLst>
    <p:extLst>
      <p:ext uri="{BB962C8B-B14F-4D97-AF65-F5344CB8AC3E}">
        <p14:creationId xmlns:p14="http://schemas.microsoft.com/office/powerpoint/2010/main" val="16018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83B555-B2CB-4423-AFDA-5D6341FC4A6D}"/>
              </a:ext>
            </a:extLst>
          </p:cNvPr>
          <p:cNvSpPr>
            <a:spLocks noGrp="1"/>
          </p:cNvSpPr>
          <p:nvPr>
            <p:ph type="title"/>
          </p:nvPr>
        </p:nvSpPr>
        <p:spPr/>
        <p:txBody>
          <a:bodyPr/>
          <a:lstStyle/>
          <a:p>
            <a:r>
              <a:rPr lang="en-US" dirty="0"/>
              <a:t>Requirements from Rule 3</a:t>
            </a:r>
          </a:p>
        </p:txBody>
      </p:sp>
      <p:sp>
        <p:nvSpPr>
          <p:cNvPr id="8" name="Content Placeholder 7">
            <a:extLst>
              <a:ext uri="{FF2B5EF4-FFF2-40B4-BE49-F238E27FC236}">
                <a16:creationId xmlns:a16="http://schemas.microsoft.com/office/drawing/2014/main" id="{998CEF62-51B1-4737-8BE2-56D74A601B94}"/>
              </a:ext>
            </a:extLst>
          </p:cNvPr>
          <p:cNvSpPr>
            <a:spLocks noGrp="1"/>
          </p:cNvSpPr>
          <p:nvPr>
            <p:ph idx="1"/>
          </p:nvPr>
        </p:nvSpPr>
        <p:spPr/>
        <p:txBody>
          <a:bodyPr>
            <a:normAutofit lnSpcReduction="10000"/>
          </a:bodyPr>
          <a:lstStyle/>
          <a:p>
            <a:r>
              <a:rPr lang="en-US" dirty="0"/>
              <a:t>Approved plans shall include:</a:t>
            </a:r>
          </a:p>
          <a:p>
            <a:pPr lvl="1"/>
            <a:r>
              <a:rPr lang="en-US" dirty="0"/>
              <a:t>District’s philosophy on educational services to learners with high ability</a:t>
            </a:r>
          </a:p>
          <a:p>
            <a:pPr lvl="1"/>
            <a:r>
              <a:rPr lang="en-US" dirty="0"/>
              <a:t>Operational definition of high ability learner</a:t>
            </a:r>
          </a:p>
          <a:p>
            <a:pPr lvl="1"/>
            <a:r>
              <a:rPr lang="en-US" dirty="0"/>
              <a:t>Goals and objectives of the program</a:t>
            </a:r>
          </a:p>
          <a:p>
            <a:pPr lvl="1"/>
            <a:r>
              <a:rPr lang="en-US" dirty="0"/>
              <a:t>Procedures for identification</a:t>
            </a:r>
          </a:p>
          <a:p>
            <a:pPr lvl="1"/>
            <a:r>
              <a:rPr lang="en-US" dirty="0"/>
              <a:t>Description of continuum of services, options, and strategies </a:t>
            </a:r>
          </a:p>
          <a:p>
            <a:pPr lvl="1"/>
            <a:r>
              <a:rPr lang="en-US" dirty="0"/>
              <a:t>Program evaluation process</a:t>
            </a:r>
          </a:p>
          <a:p>
            <a:pPr lvl="1"/>
            <a:r>
              <a:rPr lang="en-US" dirty="0"/>
              <a:t>Staff development training and support</a:t>
            </a:r>
          </a:p>
          <a:p>
            <a:pPr lvl="1"/>
            <a:r>
              <a:rPr lang="en-US" dirty="0"/>
              <a:t>Program management outline (personnel, communication plan, budget, etc.)</a:t>
            </a:r>
          </a:p>
          <a:p>
            <a:pPr lvl="1"/>
            <a:r>
              <a:rPr lang="en-US" dirty="0"/>
              <a:t>Must be available to citizens of the district</a:t>
            </a:r>
          </a:p>
          <a:p>
            <a:pPr marL="457200" lvl="1" indent="0">
              <a:buNone/>
            </a:pPr>
            <a:endParaRPr lang="en-US" dirty="0"/>
          </a:p>
          <a:p>
            <a:r>
              <a:rPr lang="en-US" dirty="0"/>
              <a:t>PLANS ARE NOT AN OPTION</a:t>
            </a:r>
          </a:p>
          <a:p>
            <a:pPr marL="457200" lvl="1" indent="0">
              <a:buNone/>
            </a:pPr>
            <a:endParaRPr lang="en-US" dirty="0"/>
          </a:p>
          <a:p>
            <a:pPr lvl="1"/>
            <a:endParaRPr lang="en-US" dirty="0"/>
          </a:p>
        </p:txBody>
      </p:sp>
      <p:sp>
        <p:nvSpPr>
          <p:cNvPr id="9" name="TextBox 8">
            <a:extLst>
              <a:ext uri="{FF2B5EF4-FFF2-40B4-BE49-F238E27FC236}">
                <a16:creationId xmlns:a16="http://schemas.microsoft.com/office/drawing/2014/main" id="{2EE27421-9FFC-4505-BA7F-BC3E4104A485}"/>
              </a:ext>
            </a:extLst>
          </p:cNvPr>
          <p:cNvSpPr txBox="1"/>
          <p:nvPr/>
        </p:nvSpPr>
        <p:spPr>
          <a:xfrm>
            <a:off x="5703277" y="6510867"/>
            <a:ext cx="6488723" cy="261610"/>
          </a:xfrm>
          <a:prstGeom prst="rect">
            <a:avLst/>
          </a:prstGeom>
          <a:noFill/>
        </p:spPr>
        <p:txBody>
          <a:bodyPr wrap="square" rtlCol="0">
            <a:spAutoFit/>
          </a:bodyPr>
          <a:lstStyle/>
          <a:p>
            <a:r>
              <a:rPr lang="en-US" sz="1100" dirty="0">
                <a:solidFill>
                  <a:schemeClr val="bg1"/>
                </a:solidFill>
              </a:rPr>
              <a:t>Nebraska Department of Education Rule 3: Regulations Governing High Ability Learners, 1998</a:t>
            </a:r>
          </a:p>
        </p:txBody>
      </p:sp>
    </p:spTree>
    <p:custDataLst>
      <p:tags r:id="rId1"/>
    </p:custDataLst>
    <p:extLst>
      <p:ext uri="{BB962C8B-B14F-4D97-AF65-F5344CB8AC3E}">
        <p14:creationId xmlns:p14="http://schemas.microsoft.com/office/powerpoint/2010/main" val="238152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5A4B-7A89-471D-9FCF-C8C2A1F97A0B}"/>
              </a:ext>
            </a:extLst>
          </p:cNvPr>
          <p:cNvSpPr>
            <a:spLocks noGrp="1"/>
          </p:cNvSpPr>
          <p:nvPr>
            <p:ph type="title"/>
          </p:nvPr>
        </p:nvSpPr>
        <p:spPr/>
        <p:txBody>
          <a:bodyPr/>
          <a:lstStyle/>
          <a:p>
            <a:r>
              <a:rPr lang="en-US" dirty="0"/>
              <a:t>Philosophy/Mission Statement</a:t>
            </a:r>
          </a:p>
        </p:txBody>
      </p:sp>
      <p:sp>
        <p:nvSpPr>
          <p:cNvPr id="3" name="Content Placeholder 2">
            <a:extLst>
              <a:ext uri="{FF2B5EF4-FFF2-40B4-BE49-F238E27FC236}">
                <a16:creationId xmlns:a16="http://schemas.microsoft.com/office/drawing/2014/main" id="{33271690-B106-4A81-AC0B-0E1C4C042C68}"/>
              </a:ext>
            </a:extLst>
          </p:cNvPr>
          <p:cNvSpPr>
            <a:spLocks noGrp="1"/>
          </p:cNvSpPr>
          <p:nvPr>
            <p:ph idx="1"/>
          </p:nvPr>
        </p:nvSpPr>
        <p:spPr/>
        <p:txBody>
          <a:bodyPr>
            <a:normAutofit/>
          </a:bodyPr>
          <a:lstStyle/>
          <a:p>
            <a:endParaRPr lang="en-US" dirty="0"/>
          </a:p>
          <a:p>
            <a:pPr marL="0" indent="0">
              <a:buNone/>
            </a:pPr>
            <a:r>
              <a:rPr lang="en-US" dirty="0"/>
              <a:t>Use clear language to articulate the commitment to meeting the needs of all learners—including learners with high ability, who may need additional services to meet their potential</a:t>
            </a:r>
          </a:p>
          <a:p>
            <a:pPr lvl="1"/>
            <a:r>
              <a:rPr lang="en-US" dirty="0"/>
              <a:t>Jargon-free</a:t>
            </a:r>
          </a:p>
          <a:p>
            <a:pPr lvl="1"/>
            <a:r>
              <a:rPr lang="en-US" dirty="0"/>
              <a:t>Clear and accessible to all stakeholders</a:t>
            </a:r>
          </a:p>
          <a:p>
            <a:pPr marL="0" indent="0">
              <a:buNone/>
            </a:pPr>
            <a:endParaRPr lang="en-US" dirty="0"/>
          </a:p>
          <a:p>
            <a:pPr lvl="1"/>
            <a:endParaRPr lang="en-US" dirty="0"/>
          </a:p>
        </p:txBody>
      </p:sp>
      <p:sp>
        <p:nvSpPr>
          <p:cNvPr id="4" name="TextBox 3">
            <a:extLst>
              <a:ext uri="{FF2B5EF4-FFF2-40B4-BE49-F238E27FC236}">
                <a16:creationId xmlns:a16="http://schemas.microsoft.com/office/drawing/2014/main" id="{749B7198-5DE1-45E4-8ED8-A5B59360633D}"/>
              </a:ext>
            </a:extLst>
          </p:cNvPr>
          <p:cNvSpPr txBox="1"/>
          <p:nvPr/>
        </p:nvSpPr>
        <p:spPr>
          <a:xfrm>
            <a:off x="8221980" y="6380480"/>
            <a:ext cx="4000500" cy="369332"/>
          </a:xfrm>
          <a:prstGeom prst="rect">
            <a:avLst/>
          </a:prstGeom>
          <a:noFill/>
        </p:spPr>
        <p:txBody>
          <a:bodyPr wrap="square" rtlCol="0">
            <a:spAutoFit/>
          </a:bodyPr>
          <a:lstStyle/>
          <a:p>
            <a:r>
              <a:rPr lang="en-US" dirty="0">
                <a:solidFill>
                  <a:schemeClr val="bg1"/>
                </a:solidFill>
              </a:rPr>
              <a:t>Speirs </a:t>
            </a:r>
            <a:r>
              <a:rPr lang="en-US" dirty="0" err="1">
                <a:solidFill>
                  <a:schemeClr val="bg1"/>
                </a:solidFill>
              </a:rPr>
              <a:t>Neumeister</a:t>
            </a:r>
            <a:r>
              <a:rPr lang="en-US" dirty="0">
                <a:solidFill>
                  <a:schemeClr val="bg1"/>
                </a:solidFill>
              </a:rPr>
              <a:t> &amp; Burney, 2019</a:t>
            </a:r>
          </a:p>
        </p:txBody>
      </p:sp>
      <p:pic>
        <p:nvPicPr>
          <p:cNvPr id="6" name="Picture 2" descr="Philosophy">
            <a:extLst>
              <a:ext uri="{FF2B5EF4-FFF2-40B4-BE49-F238E27FC236}">
                <a16:creationId xmlns:a16="http://schemas.microsoft.com/office/drawing/2014/main" id="{9D586846-349D-4BDD-8427-33947C051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980" y="3611880"/>
            <a:ext cx="3343275" cy="2228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94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36E2-8951-C448-8D9B-83CCD43D69B2}"/>
              </a:ext>
            </a:extLst>
          </p:cNvPr>
          <p:cNvSpPr>
            <a:spLocks noGrp="1"/>
          </p:cNvSpPr>
          <p:nvPr>
            <p:ph type="title"/>
          </p:nvPr>
        </p:nvSpPr>
        <p:spPr/>
        <p:txBody>
          <a:bodyPr>
            <a:normAutofit fontScale="90000"/>
          </a:bodyPr>
          <a:lstStyle/>
          <a:p>
            <a:r>
              <a:rPr lang="en-US" dirty="0"/>
              <a:t>Example of a Philosophy/Mission Statement</a:t>
            </a:r>
          </a:p>
        </p:txBody>
      </p:sp>
      <p:sp>
        <p:nvSpPr>
          <p:cNvPr id="3" name="Content Placeholder 2">
            <a:extLst>
              <a:ext uri="{FF2B5EF4-FFF2-40B4-BE49-F238E27FC236}">
                <a16:creationId xmlns:a16="http://schemas.microsoft.com/office/drawing/2014/main" id="{A0D5E3BD-18E8-7E4B-8C77-40FF794A6543}"/>
              </a:ext>
            </a:extLst>
          </p:cNvPr>
          <p:cNvSpPr>
            <a:spLocks noGrp="1"/>
          </p:cNvSpPr>
          <p:nvPr>
            <p:ph idx="1"/>
          </p:nvPr>
        </p:nvSpPr>
        <p:spPr/>
        <p:txBody>
          <a:bodyPr>
            <a:normAutofit fontScale="92500" lnSpcReduction="20000"/>
          </a:bodyPr>
          <a:lstStyle/>
          <a:p>
            <a:pPr marL="0" indent="0">
              <a:buNone/>
            </a:pPr>
            <a:r>
              <a:rPr lang="en-US" i="1" dirty="0"/>
              <a:t>Example Schools recognizes that each student is a unique. We strive to provide high-quality instruction to all students and also take into account their individual needs.</a:t>
            </a:r>
          </a:p>
          <a:p>
            <a:endParaRPr lang="en-US" i="1" dirty="0"/>
          </a:p>
          <a:p>
            <a:pPr marL="0" indent="0">
              <a:buNone/>
            </a:pPr>
            <a:r>
              <a:rPr lang="en-US" i="1" dirty="0"/>
              <a:t>The purpose of the High Ability Learner program is to provide an inclusive environment and create opportunities for students to develop talents in their domain of strength while focusing on the specific affective, social, and academic needs of gifted and talented students. </a:t>
            </a:r>
          </a:p>
          <a:p>
            <a:endParaRPr lang="en-US" i="1" dirty="0"/>
          </a:p>
          <a:p>
            <a:pPr marL="0" indent="0">
              <a:buNone/>
            </a:pPr>
            <a:r>
              <a:rPr lang="en-US" i="1" dirty="0"/>
              <a:t>The High Ability Learner program is designed to identify students in grades K-12 who exhibit high performance capabilities and foster talent in students that display potential.  Appropriate services shall be provided to these students.</a:t>
            </a:r>
          </a:p>
          <a:p>
            <a:endParaRPr lang="en-US" dirty="0"/>
          </a:p>
        </p:txBody>
      </p:sp>
    </p:spTree>
    <p:custDataLst>
      <p:tags r:id="rId1"/>
    </p:custDataLst>
    <p:extLst>
      <p:ext uri="{BB962C8B-B14F-4D97-AF65-F5344CB8AC3E}">
        <p14:creationId xmlns:p14="http://schemas.microsoft.com/office/powerpoint/2010/main" val="185882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594F70EA-998C-41BC-8A51-6A28DA6468CF}"/>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Definition of “High Ability Learner”</a:t>
            </a:r>
          </a:p>
        </p:txBody>
      </p:sp>
      <p:sp>
        <p:nvSpPr>
          <p:cNvPr id="5" name="Content Placeholder 4">
            <a:extLst>
              <a:ext uri="{FF2B5EF4-FFF2-40B4-BE49-F238E27FC236}">
                <a16:creationId xmlns:a16="http://schemas.microsoft.com/office/drawing/2014/main" id="{2F38E3D5-1DC2-4227-B140-6E216E0A729B}"/>
              </a:ext>
            </a:extLst>
          </p:cNvPr>
          <p:cNvSpPr>
            <a:spLocks noGrp="1"/>
          </p:cNvSpPr>
          <p:nvPr>
            <p:ph idx="1"/>
          </p:nvPr>
        </p:nvSpPr>
        <p:spPr>
          <a:xfrm>
            <a:off x="1367624" y="2490436"/>
            <a:ext cx="9708995" cy="3567173"/>
          </a:xfrm>
        </p:spPr>
        <p:txBody>
          <a:bodyPr anchor="ctr">
            <a:normAutofit/>
          </a:bodyPr>
          <a:lstStyle/>
          <a:p>
            <a:r>
              <a:rPr lang="en-US" sz="2200"/>
              <a:t>How your district defines what a constitutes a high ability learner</a:t>
            </a:r>
          </a:p>
          <a:p>
            <a:r>
              <a:rPr lang="en-US" sz="2200"/>
              <a:t>Should reflect your district’s capacity to serve</a:t>
            </a:r>
          </a:p>
          <a:p>
            <a:endParaRPr lang="en-US" sz="2200"/>
          </a:p>
          <a:p>
            <a:r>
              <a:rPr lang="en-US" sz="2200"/>
              <a:t>From Nebraska Rule 3:</a:t>
            </a:r>
          </a:p>
          <a:p>
            <a:pPr lvl="1"/>
            <a:r>
              <a:rPr lang="en-US" sz="2200"/>
              <a:t>“Learner with High Ability means a student who gives evidence of high performance capability in such areas as intellectual, creative, or artistic capacity or in specific academic fields and who requires accelerated or differentiated curriculum programs in order to develop those capabilities fully.” (1998)</a:t>
            </a:r>
          </a:p>
        </p:txBody>
      </p:sp>
    </p:spTree>
    <p:custDataLst>
      <p:tags r:id="rId1"/>
    </p:custDataLst>
    <p:extLst>
      <p:ext uri="{BB962C8B-B14F-4D97-AF65-F5344CB8AC3E}">
        <p14:creationId xmlns:p14="http://schemas.microsoft.com/office/powerpoint/2010/main" val="420817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A8BC8B-DF2A-47C2-BE14-2E03EF8A7186}"/>
              </a:ext>
            </a:extLst>
          </p:cNvPr>
          <p:cNvSpPr>
            <a:spLocks noGrp="1"/>
          </p:cNvSpPr>
          <p:nvPr>
            <p:ph type="title"/>
          </p:nvPr>
        </p:nvSpPr>
        <p:spPr>
          <a:xfrm>
            <a:off x="6094105" y="802955"/>
            <a:ext cx="4977976" cy="1454051"/>
          </a:xfrm>
        </p:spPr>
        <p:txBody>
          <a:bodyPr>
            <a:normAutofit/>
          </a:bodyPr>
          <a:lstStyle/>
          <a:p>
            <a:r>
              <a:rPr lang="en-US" sz="3400">
                <a:solidFill>
                  <a:srgbClr val="000000"/>
                </a:solidFill>
              </a:rPr>
              <a:t>Goals and Objectives for the Program</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How To Use ClickUp To Set Goals For Your Team | ClickUp Blog">
            <a:extLst>
              <a:ext uri="{FF2B5EF4-FFF2-40B4-BE49-F238E27FC236}">
                <a16:creationId xmlns:a16="http://schemas.microsoft.com/office/drawing/2014/main" id="{49B4D3DE-4CA4-4C54-9459-2AF406A4D7D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4072" r="14277" b="8"/>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ECE303-B543-47DE-AD90-04B626267B30}"/>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Clear statements of what the intentions of the program</a:t>
            </a:r>
          </a:p>
          <a:p>
            <a:pPr marL="0" indent="0">
              <a:buNone/>
            </a:pPr>
            <a:endParaRPr lang="en-US" sz="2000" dirty="0">
              <a:solidFill>
                <a:srgbClr val="000000"/>
              </a:solidFill>
            </a:endParaRPr>
          </a:p>
          <a:p>
            <a:r>
              <a:rPr lang="en-US" sz="2000" dirty="0">
                <a:solidFill>
                  <a:srgbClr val="000000"/>
                </a:solidFill>
              </a:rPr>
              <a:t>What will students be able to do as a result of the HAL program?</a:t>
            </a:r>
          </a:p>
          <a:p>
            <a:pPr marL="0" indent="0">
              <a:buNone/>
            </a:pPr>
            <a:endParaRPr lang="en-US" sz="2000" dirty="0">
              <a:solidFill>
                <a:srgbClr val="000000"/>
              </a:solidFill>
            </a:endParaRPr>
          </a:p>
          <a:p>
            <a:r>
              <a:rPr lang="en-US" sz="2000" dirty="0">
                <a:solidFill>
                  <a:srgbClr val="000000"/>
                </a:solidFill>
              </a:rPr>
              <a:t>Should be evaluable </a:t>
            </a:r>
          </a:p>
          <a:p>
            <a:endParaRPr lang="en-US" sz="2000" dirty="0">
              <a:solidFill>
                <a:srgbClr val="000000"/>
              </a:solidFill>
            </a:endParaRPr>
          </a:p>
        </p:txBody>
      </p:sp>
    </p:spTree>
    <p:custDataLst>
      <p:tags r:id="rId1"/>
    </p:custDataLst>
    <p:extLst>
      <p:ext uri="{BB962C8B-B14F-4D97-AF65-F5344CB8AC3E}">
        <p14:creationId xmlns:p14="http://schemas.microsoft.com/office/powerpoint/2010/main" val="288998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69019-7B8F-436B-B684-01E546042864}"/>
              </a:ext>
            </a:extLst>
          </p:cNvPr>
          <p:cNvSpPr>
            <a:spLocks noGrp="1"/>
          </p:cNvSpPr>
          <p:nvPr>
            <p:ph type="title"/>
          </p:nvPr>
        </p:nvSpPr>
        <p:spPr>
          <a:xfrm>
            <a:off x="377227" y="14710"/>
            <a:ext cx="11425473" cy="982133"/>
          </a:xfrm>
        </p:spPr>
        <p:txBody>
          <a:bodyPr/>
          <a:lstStyle/>
          <a:p>
            <a:endParaRPr lang="en-US" dirty="0"/>
          </a:p>
        </p:txBody>
      </p:sp>
      <p:sp>
        <p:nvSpPr>
          <p:cNvPr id="5" name="Content Placeholder 4">
            <a:extLst>
              <a:ext uri="{FF2B5EF4-FFF2-40B4-BE49-F238E27FC236}">
                <a16:creationId xmlns:a16="http://schemas.microsoft.com/office/drawing/2014/main" id="{489F28F3-2598-4D55-A04A-F1212D652C9F}"/>
              </a:ext>
            </a:extLst>
          </p:cNvPr>
          <p:cNvSpPr>
            <a:spLocks noGrp="1"/>
          </p:cNvSpPr>
          <p:nvPr>
            <p:ph idx="1"/>
          </p:nvPr>
        </p:nvSpPr>
        <p:spPr>
          <a:xfrm>
            <a:off x="377226" y="109401"/>
            <a:ext cx="11425473" cy="4707392"/>
          </a:xfrm>
        </p:spPr>
        <p:txBody>
          <a:bodyPr>
            <a:noAutofit/>
          </a:bodyPr>
          <a:lstStyle/>
          <a:p>
            <a:pPr marL="0" indent="0">
              <a:buNone/>
            </a:pPr>
            <a:r>
              <a:rPr lang="en-US" sz="1600" b="1" dirty="0"/>
              <a:t>●  The goal of Example School’s HAL Program is to provide learning opportunities to HAL students in order for them to actualize their potential and make growth commensurate with their abilities.</a:t>
            </a:r>
          </a:p>
          <a:p>
            <a:pPr marL="0" indent="0">
              <a:buNone/>
            </a:pPr>
            <a:endParaRPr lang="en-US" sz="1600" b="1" dirty="0"/>
          </a:p>
          <a:p>
            <a:pPr marL="0" indent="0">
              <a:buNone/>
            </a:pPr>
            <a:r>
              <a:rPr lang="en-US" sz="1600" b="1" dirty="0"/>
              <a:t>● Identify students who demonstrate potential abilities of high performance in ELA, Math, and Leadership Follow the identification procedures as outlined in the district identification plan for high ability learners.</a:t>
            </a:r>
          </a:p>
          <a:p>
            <a:pPr marL="0" indent="0">
              <a:buNone/>
            </a:pPr>
            <a:r>
              <a:rPr lang="en-US" sz="1600" dirty="0"/>
              <a:t>	○  All staff members shall be made aware of the identification procedures. </a:t>
            </a:r>
          </a:p>
          <a:p>
            <a:pPr marL="0" indent="0">
              <a:buNone/>
            </a:pPr>
            <a:endParaRPr lang="en-US" sz="1600" dirty="0"/>
          </a:p>
          <a:p>
            <a:pPr marL="0" indent="0">
              <a:buNone/>
            </a:pPr>
            <a:r>
              <a:rPr lang="en-US" sz="1600" b="1" dirty="0"/>
              <a:t>●  Provide education services that meet the needs of all high ability learners.</a:t>
            </a:r>
          </a:p>
          <a:p>
            <a:pPr marL="0" indent="0">
              <a:buNone/>
            </a:pPr>
            <a:r>
              <a:rPr lang="en-US" sz="1600" dirty="0"/>
              <a:t>	○  Within the regular classroom a variety of instructional techniques including but not limited 	to 	compacting, alternative assignments, advanced placement, contract learning, differentiated 	curriculum, and independent studies will be used as necessary.</a:t>
            </a:r>
          </a:p>
          <a:p>
            <a:pPr marL="0" indent="0">
              <a:buNone/>
            </a:pPr>
            <a:r>
              <a:rPr lang="en-US" sz="1600" dirty="0"/>
              <a:t>	○  Within the regular classroom flexible grouping, including but not limited to ability, 	achievement, 	cluster, and cross-age grouping will be provided as necessary.</a:t>
            </a:r>
          </a:p>
          <a:p>
            <a:pPr marL="0" indent="0">
              <a:buNone/>
            </a:pPr>
            <a:r>
              <a:rPr lang="en-US" sz="1600" dirty="0"/>
              <a:t>	○  Enrichment programs will include but are not limited to within-class enrichment, whole class 	enrichment, before and after school enrichment, field trips, school-wide enrichment, learning centers, 	extracurricular programs, community sponsored programs, and pull-out services. </a:t>
            </a:r>
          </a:p>
          <a:p>
            <a:pPr marL="0" indent="0">
              <a:buNone/>
            </a:pPr>
            <a:r>
              <a:rPr lang="en-US" sz="1600" dirty="0"/>
              <a:t>	○  To evaluate student program option choices on an individual basis at the discretion of the 	classroom 	teacher in conjunction with the HAL coordinators.</a:t>
            </a:r>
          </a:p>
          <a:p>
            <a:pPr marL="0" indent="0">
              <a:buNone/>
            </a:pPr>
            <a:endParaRPr lang="en-US" sz="1600" dirty="0"/>
          </a:p>
          <a:p>
            <a:pPr marL="0" indent="0">
              <a:buNone/>
            </a:pPr>
            <a:r>
              <a:rPr lang="en-US" sz="1600" b="1" dirty="0"/>
              <a:t>●  Provide professional development opportunities to staff in order to promote a better understanding of the needs of high ability learners, and the services available to meet those needs.</a:t>
            </a:r>
          </a:p>
          <a:p>
            <a:pPr marL="0" indent="0">
              <a:buNone/>
            </a:pPr>
            <a:endParaRPr lang="en-US" sz="1600" dirty="0"/>
          </a:p>
        </p:txBody>
      </p:sp>
    </p:spTree>
    <p:custDataLst>
      <p:tags r:id="rId1"/>
    </p:custDataLst>
    <p:extLst>
      <p:ext uri="{BB962C8B-B14F-4D97-AF65-F5344CB8AC3E}">
        <p14:creationId xmlns:p14="http://schemas.microsoft.com/office/powerpoint/2010/main" val="944343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DB8-8356-594A-8FEC-A7E11565E036}"/>
              </a:ext>
            </a:extLst>
          </p:cNvPr>
          <p:cNvSpPr>
            <a:spLocks noGrp="1"/>
          </p:cNvSpPr>
          <p:nvPr>
            <p:ph type="title"/>
          </p:nvPr>
        </p:nvSpPr>
        <p:spPr/>
        <p:txBody>
          <a:bodyPr/>
          <a:lstStyle/>
          <a:p>
            <a:pPr algn="ctr"/>
            <a:br>
              <a:rPr lang="en-US" dirty="0"/>
            </a:br>
            <a:br>
              <a:rPr lang="en-US" dirty="0"/>
            </a:br>
            <a:br>
              <a:rPr lang="en-US" dirty="0"/>
            </a:br>
            <a:r>
              <a:rPr lang="en-US" dirty="0"/>
              <a:t>Procedures for Identification</a:t>
            </a:r>
          </a:p>
        </p:txBody>
      </p:sp>
      <p:pic>
        <p:nvPicPr>
          <p:cNvPr id="9" name="Content Placeholder 8" descr="Diagram&#10;&#10;Description automatically generated">
            <a:extLst>
              <a:ext uri="{FF2B5EF4-FFF2-40B4-BE49-F238E27FC236}">
                <a16:creationId xmlns:a16="http://schemas.microsoft.com/office/drawing/2014/main" id="{C1A0A94A-0158-4B2D-BABD-154F67E5E348}"/>
              </a:ext>
            </a:extLst>
          </p:cNvPr>
          <p:cNvPicPr>
            <a:picLocks noGrp="1" noChangeAspect="1"/>
          </p:cNvPicPr>
          <p:nvPr>
            <p:ph idx="1"/>
          </p:nvPr>
        </p:nvPicPr>
        <p:blipFill>
          <a:blip r:embed="rId4"/>
          <a:stretch>
            <a:fillRect/>
          </a:stretch>
        </p:blipFill>
        <p:spPr>
          <a:xfrm>
            <a:off x="5970270" y="983694"/>
            <a:ext cx="6321066" cy="4628436"/>
          </a:xfrm>
        </p:spPr>
      </p:pic>
      <p:sp>
        <p:nvSpPr>
          <p:cNvPr id="11" name="TextBox 10">
            <a:extLst>
              <a:ext uri="{FF2B5EF4-FFF2-40B4-BE49-F238E27FC236}">
                <a16:creationId xmlns:a16="http://schemas.microsoft.com/office/drawing/2014/main" id="{C488C42D-A479-4FFD-8526-B6AE5BD3B00A}"/>
              </a:ext>
            </a:extLst>
          </p:cNvPr>
          <p:cNvSpPr txBox="1"/>
          <p:nvPr/>
        </p:nvSpPr>
        <p:spPr>
          <a:xfrm>
            <a:off x="8401050" y="6448924"/>
            <a:ext cx="4046220" cy="646331"/>
          </a:xfrm>
          <a:prstGeom prst="rect">
            <a:avLst/>
          </a:prstGeom>
          <a:noFill/>
        </p:spPr>
        <p:txBody>
          <a:bodyPr wrap="square" rtlCol="0">
            <a:spAutoFit/>
          </a:bodyPr>
          <a:lstStyle/>
          <a:p>
            <a:r>
              <a:rPr lang="en-US" dirty="0"/>
              <a:t>Speirs </a:t>
            </a:r>
            <a:r>
              <a:rPr lang="en-US" dirty="0" err="1"/>
              <a:t>Neumeister</a:t>
            </a:r>
            <a:r>
              <a:rPr lang="en-US" dirty="0"/>
              <a:t> &amp; Burney, 2019</a:t>
            </a:r>
          </a:p>
          <a:p>
            <a:endParaRPr lang="en-US" dirty="0"/>
          </a:p>
        </p:txBody>
      </p:sp>
    </p:spTree>
    <p:custDataLst>
      <p:tags r:id="rId1"/>
    </p:custDataLst>
    <p:extLst>
      <p:ext uri="{BB962C8B-B14F-4D97-AF65-F5344CB8AC3E}">
        <p14:creationId xmlns:p14="http://schemas.microsoft.com/office/powerpoint/2010/main" val="12267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B79A-9CD2-4D67-B128-403B2EF31899}"/>
              </a:ext>
            </a:extLst>
          </p:cNvPr>
          <p:cNvSpPr>
            <a:spLocks noGrp="1"/>
          </p:cNvSpPr>
          <p:nvPr>
            <p:ph type="title"/>
          </p:nvPr>
        </p:nvSpPr>
        <p:spPr/>
        <p:txBody>
          <a:bodyPr/>
          <a:lstStyle/>
          <a:p>
            <a:pPr algn="ctr"/>
            <a:br>
              <a:rPr lang="en-US" dirty="0"/>
            </a:br>
            <a:br>
              <a:rPr lang="en-US" dirty="0"/>
            </a:br>
            <a:br>
              <a:rPr lang="en-US" dirty="0"/>
            </a:br>
            <a:r>
              <a:rPr lang="en-US" dirty="0"/>
              <a:t>Procedures for Identification (cont.)</a:t>
            </a:r>
          </a:p>
        </p:txBody>
      </p:sp>
      <p:sp>
        <p:nvSpPr>
          <p:cNvPr id="3" name="Content Placeholder 2">
            <a:extLst>
              <a:ext uri="{FF2B5EF4-FFF2-40B4-BE49-F238E27FC236}">
                <a16:creationId xmlns:a16="http://schemas.microsoft.com/office/drawing/2014/main" id="{A0DD6110-F90E-4BCE-A1E8-A3029B6EA41C}"/>
              </a:ext>
            </a:extLst>
          </p:cNvPr>
          <p:cNvSpPr>
            <a:spLocks noGrp="1"/>
          </p:cNvSpPr>
          <p:nvPr>
            <p:ph idx="1"/>
          </p:nvPr>
        </p:nvSpPr>
        <p:spPr/>
        <p:txBody>
          <a:bodyPr/>
          <a:lstStyle/>
          <a:p>
            <a:r>
              <a:rPr lang="en-US" dirty="0"/>
              <a:t>Assessment measures</a:t>
            </a:r>
          </a:p>
          <a:p>
            <a:endParaRPr lang="en-US" dirty="0"/>
          </a:p>
          <a:p>
            <a:r>
              <a:rPr lang="en-US" dirty="0"/>
              <a:t>Recommendations</a:t>
            </a:r>
          </a:p>
          <a:p>
            <a:pPr marL="0" indent="0">
              <a:buNone/>
            </a:pPr>
            <a:endParaRPr lang="en-US" dirty="0"/>
          </a:p>
          <a:p>
            <a:r>
              <a:rPr lang="en-US" dirty="0"/>
              <a:t>Qualitative measures or scales </a:t>
            </a:r>
          </a:p>
          <a:p>
            <a:pPr marL="0" indent="0">
              <a:buNone/>
            </a:pPr>
            <a:endParaRPr lang="en-US" dirty="0"/>
          </a:p>
          <a:p>
            <a:r>
              <a:rPr lang="en-US" dirty="0"/>
              <a:t>Selection procedures</a:t>
            </a:r>
          </a:p>
          <a:p>
            <a:pPr marL="0" indent="0">
              <a:buNone/>
            </a:pPr>
            <a:endParaRPr lang="en-US" dirty="0"/>
          </a:p>
          <a:p>
            <a:r>
              <a:rPr lang="en-US" dirty="0"/>
              <a:t>Qualification criteria</a:t>
            </a:r>
          </a:p>
        </p:txBody>
      </p:sp>
    </p:spTree>
    <p:custDataLst>
      <p:tags r:id="rId1"/>
    </p:custDataLst>
    <p:extLst>
      <p:ext uri="{BB962C8B-B14F-4D97-AF65-F5344CB8AC3E}">
        <p14:creationId xmlns:p14="http://schemas.microsoft.com/office/powerpoint/2010/main" val="2731059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60C5-15FC-4581-A5AF-8D541E3F8E99}"/>
              </a:ext>
            </a:extLst>
          </p:cNvPr>
          <p:cNvSpPr>
            <a:spLocks noGrp="1"/>
          </p:cNvSpPr>
          <p:nvPr>
            <p:ph type="title"/>
          </p:nvPr>
        </p:nvSpPr>
        <p:spPr/>
        <p:txBody>
          <a:bodyPr/>
          <a:lstStyle/>
          <a:p>
            <a:pPr algn="ctr"/>
            <a:br>
              <a:rPr lang="en-US" dirty="0"/>
            </a:br>
            <a:br>
              <a:rPr lang="en-US" dirty="0"/>
            </a:br>
            <a:br>
              <a:rPr lang="en-US" dirty="0"/>
            </a:br>
            <a:r>
              <a:rPr lang="en-US" dirty="0"/>
              <a:t>Procedures for Identification (cont.)</a:t>
            </a:r>
          </a:p>
        </p:txBody>
      </p:sp>
      <p:sp>
        <p:nvSpPr>
          <p:cNvPr id="3" name="Content Placeholder 2">
            <a:extLst>
              <a:ext uri="{FF2B5EF4-FFF2-40B4-BE49-F238E27FC236}">
                <a16:creationId xmlns:a16="http://schemas.microsoft.com/office/drawing/2014/main" id="{66F7F21E-599B-4E4B-A596-29B8D8B3BBB6}"/>
              </a:ext>
            </a:extLst>
          </p:cNvPr>
          <p:cNvSpPr>
            <a:spLocks noGrp="1"/>
          </p:cNvSpPr>
          <p:nvPr>
            <p:ph idx="1"/>
          </p:nvPr>
        </p:nvSpPr>
        <p:spPr/>
        <p:txBody>
          <a:bodyPr>
            <a:normAutofit lnSpcReduction="10000"/>
          </a:bodyPr>
          <a:lstStyle/>
          <a:p>
            <a:r>
              <a:rPr lang="en-US" dirty="0"/>
              <a:t>Identification should align to available services</a:t>
            </a:r>
          </a:p>
          <a:p>
            <a:pPr marL="0" indent="0">
              <a:buNone/>
            </a:pPr>
            <a:endParaRPr lang="en-US" dirty="0"/>
          </a:p>
          <a:p>
            <a:r>
              <a:rPr lang="en-US" dirty="0"/>
              <a:t>Multifaceted </a:t>
            </a:r>
          </a:p>
          <a:p>
            <a:pPr marL="0" indent="0">
              <a:buNone/>
            </a:pPr>
            <a:endParaRPr lang="en-US" dirty="0"/>
          </a:p>
          <a:p>
            <a:r>
              <a:rPr lang="en-US" dirty="0"/>
              <a:t>Reliable and Valid Assessment Measures</a:t>
            </a:r>
          </a:p>
          <a:p>
            <a:pPr marL="0" indent="0">
              <a:buNone/>
            </a:pPr>
            <a:endParaRPr lang="en-US" dirty="0"/>
          </a:p>
          <a:p>
            <a:r>
              <a:rPr lang="en-US" dirty="0"/>
              <a:t>Highlight equitable identification practices</a:t>
            </a:r>
          </a:p>
          <a:p>
            <a:pPr lvl="1"/>
            <a:r>
              <a:rPr lang="en-US" dirty="0"/>
              <a:t>Demographics should be reflective of the school population; multiple measures; opportunities for all</a:t>
            </a:r>
          </a:p>
        </p:txBody>
      </p:sp>
      <p:sp>
        <p:nvSpPr>
          <p:cNvPr id="4" name="TextBox 3">
            <a:extLst>
              <a:ext uri="{FF2B5EF4-FFF2-40B4-BE49-F238E27FC236}">
                <a16:creationId xmlns:a16="http://schemas.microsoft.com/office/drawing/2014/main" id="{E5E2481D-24F5-4BF3-8494-BE209E12671F}"/>
              </a:ext>
            </a:extLst>
          </p:cNvPr>
          <p:cNvSpPr txBox="1"/>
          <p:nvPr/>
        </p:nvSpPr>
        <p:spPr>
          <a:xfrm>
            <a:off x="6537960" y="6448925"/>
            <a:ext cx="5417820" cy="369332"/>
          </a:xfrm>
          <a:prstGeom prst="rect">
            <a:avLst/>
          </a:prstGeom>
          <a:noFill/>
        </p:spPr>
        <p:txBody>
          <a:bodyPr wrap="square" rtlCol="0">
            <a:spAutoFit/>
          </a:bodyPr>
          <a:lstStyle/>
          <a:p>
            <a:r>
              <a:rPr lang="en-US" dirty="0" err="1"/>
              <a:t>Renzulli</a:t>
            </a:r>
            <a:r>
              <a:rPr lang="en-US" dirty="0"/>
              <a:t>, 2005; Speirs </a:t>
            </a:r>
            <a:r>
              <a:rPr lang="en-US" dirty="0" err="1"/>
              <a:t>Neumeister</a:t>
            </a:r>
            <a:r>
              <a:rPr lang="en-US" dirty="0"/>
              <a:t> &amp; Burney, 2019 </a:t>
            </a:r>
          </a:p>
        </p:txBody>
      </p:sp>
    </p:spTree>
    <p:custDataLst>
      <p:tags r:id="rId1"/>
    </p:custDataLst>
    <p:extLst>
      <p:ext uri="{BB962C8B-B14F-4D97-AF65-F5344CB8AC3E}">
        <p14:creationId xmlns:p14="http://schemas.microsoft.com/office/powerpoint/2010/main" val="295322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4596-0922-438E-AC4B-2030BF2D02E0}"/>
              </a:ext>
            </a:extLst>
          </p:cNvPr>
          <p:cNvSpPr>
            <a:spLocks noGrp="1"/>
          </p:cNvSpPr>
          <p:nvPr>
            <p:ph type="title"/>
          </p:nvPr>
        </p:nvSpPr>
        <p:spPr>
          <a:xfrm>
            <a:off x="383263" y="2544656"/>
            <a:ext cx="11425473" cy="982133"/>
          </a:xfrm>
        </p:spPr>
        <p:txBody>
          <a:bodyPr/>
          <a:lstStyle/>
          <a:p>
            <a:pPr algn="ctr"/>
            <a:r>
              <a:rPr lang="en-US" dirty="0"/>
              <a:t>https://bit.ly/halndeday</a:t>
            </a:r>
          </a:p>
        </p:txBody>
      </p:sp>
    </p:spTree>
    <p:custDataLst>
      <p:tags r:id="rId1"/>
    </p:custDataLst>
    <p:extLst>
      <p:ext uri="{BB962C8B-B14F-4D97-AF65-F5344CB8AC3E}">
        <p14:creationId xmlns:p14="http://schemas.microsoft.com/office/powerpoint/2010/main" val="97434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C12B-3868-463E-964F-5C0A7E4FB01A}"/>
              </a:ext>
            </a:extLst>
          </p:cNvPr>
          <p:cNvSpPr>
            <a:spLocks noGrp="1"/>
          </p:cNvSpPr>
          <p:nvPr>
            <p:ph type="title"/>
          </p:nvPr>
        </p:nvSpPr>
        <p:spPr/>
        <p:txBody>
          <a:bodyPr/>
          <a:lstStyle/>
          <a:p>
            <a:pPr algn="ctr"/>
            <a:br>
              <a:rPr lang="en-US" dirty="0"/>
            </a:br>
            <a:br>
              <a:rPr lang="en-US" dirty="0"/>
            </a:br>
            <a:br>
              <a:rPr lang="en-US" dirty="0"/>
            </a:br>
            <a:r>
              <a:rPr lang="en-US" dirty="0"/>
              <a:t>Identification Procedures Example</a:t>
            </a:r>
          </a:p>
        </p:txBody>
      </p:sp>
      <p:sp>
        <p:nvSpPr>
          <p:cNvPr id="3" name="Content Placeholder 2">
            <a:extLst>
              <a:ext uri="{FF2B5EF4-FFF2-40B4-BE49-F238E27FC236}">
                <a16:creationId xmlns:a16="http://schemas.microsoft.com/office/drawing/2014/main" id="{B459C3DE-AEBA-46CE-8E17-9EED5C88CC4D}"/>
              </a:ext>
            </a:extLst>
          </p:cNvPr>
          <p:cNvSpPr>
            <a:spLocks noGrp="1"/>
          </p:cNvSpPr>
          <p:nvPr>
            <p:ph idx="1"/>
          </p:nvPr>
        </p:nvSpPr>
        <p:spPr>
          <a:xfrm>
            <a:off x="5941907" y="135044"/>
            <a:ext cx="5507105" cy="6050992"/>
          </a:xfrm>
        </p:spPr>
        <p:txBody>
          <a:bodyPr>
            <a:noAutofit/>
          </a:bodyPr>
          <a:lstStyle/>
          <a:p>
            <a:r>
              <a:rPr lang="en-US" sz="2000" dirty="0"/>
              <a:t>All students in Example Schools will be screened in grades K-12 for our district’s high ability services based on the following: </a:t>
            </a:r>
          </a:p>
          <a:p>
            <a:pPr lvl="1"/>
            <a:r>
              <a:rPr lang="en-US" sz="1800" dirty="0"/>
              <a:t>In 3rd grade, all students will be administered the </a:t>
            </a:r>
            <a:r>
              <a:rPr lang="en-US" sz="1800" dirty="0" err="1"/>
              <a:t>CoGAT</a:t>
            </a:r>
            <a:r>
              <a:rPr lang="en-US" sz="1800" dirty="0"/>
              <a:t> for Universal Screening.</a:t>
            </a:r>
          </a:p>
          <a:p>
            <a:pPr lvl="1"/>
            <a:r>
              <a:rPr lang="en-US" sz="1800" dirty="0"/>
              <a:t>MAP Reading and/or Math Achievement test scores of 90th percentile or higher</a:t>
            </a:r>
          </a:p>
          <a:p>
            <a:pPr lvl="1"/>
            <a:r>
              <a:rPr lang="en-US" sz="1800" dirty="0"/>
              <a:t>Teacher Perception Ratings using a HAL characteristic form</a:t>
            </a:r>
          </a:p>
          <a:p>
            <a:pPr lvl="1"/>
            <a:r>
              <a:rPr lang="en-US" sz="1800" dirty="0"/>
              <a:t>Self, parent, peer, and teacher nomination forms</a:t>
            </a:r>
          </a:p>
          <a:p>
            <a:pPr lvl="1"/>
            <a:r>
              <a:rPr lang="en-US" sz="1800" dirty="0"/>
              <a:t>IQ Testing upon request</a:t>
            </a:r>
          </a:p>
          <a:p>
            <a:endParaRPr lang="en-US" sz="2000" dirty="0"/>
          </a:p>
          <a:p>
            <a:r>
              <a:rPr lang="en-US" sz="2000" dirty="0"/>
              <a:t>Students who have a score at the 90th percentile or higher on the Fall Reading and Math MAP test and/or the Winter Reading and Math MAP test will be considered for gifted and talented services.</a:t>
            </a:r>
          </a:p>
          <a:p>
            <a:pPr lvl="1"/>
            <a:r>
              <a:rPr lang="en-US" sz="1800" dirty="0"/>
              <a:t>Other indicators may be included: other test scores, checklists, and etc. </a:t>
            </a:r>
          </a:p>
          <a:p>
            <a:endParaRPr lang="en-US" sz="2000" dirty="0"/>
          </a:p>
        </p:txBody>
      </p:sp>
    </p:spTree>
    <p:custDataLst>
      <p:tags r:id="rId1"/>
    </p:custDataLst>
    <p:extLst>
      <p:ext uri="{BB962C8B-B14F-4D97-AF65-F5344CB8AC3E}">
        <p14:creationId xmlns:p14="http://schemas.microsoft.com/office/powerpoint/2010/main" val="2717596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E012-E989-454E-BAFF-A7198FCF591C}"/>
              </a:ext>
            </a:extLst>
          </p:cNvPr>
          <p:cNvSpPr>
            <a:spLocks noGrp="1"/>
          </p:cNvSpPr>
          <p:nvPr>
            <p:ph type="title"/>
          </p:nvPr>
        </p:nvSpPr>
        <p:spPr/>
        <p:txBody>
          <a:bodyPr/>
          <a:lstStyle/>
          <a:p>
            <a:pPr algn="ctr"/>
            <a:br>
              <a:rPr lang="en-US" dirty="0"/>
            </a:br>
            <a:br>
              <a:rPr lang="en-US" dirty="0"/>
            </a:br>
            <a:br>
              <a:rPr lang="en-US" dirty="0"/>
            </a:br>
            <a:r>
              <a:rPr lang="en-US" dirty="0"/>
              <a:t>Identification Procedures Example (cont.)</a:t>
            </a:r>
          </a:p>
        </p:txBody>
      </p:sp>
      <p:sp>
        <p:nvSpPr>
          <p:cNvPr id="3" name="Content Placeholder 2">
            <a:extLst>
              <a:ext uri="{FF2B5EF4-FFF2-40B4-BE49-F238E27FC236}">
                <a16:creationId xmlns:a16="http://schemas.microsoft.com/office/drawing/2014/main" id="{BA63A29E-5675-4F3C-BB9F-5B2EB46E9D83}"/>
              </a:ext>
            </a:extLst>
          </p:cNvPr>
          <p:cNvSpPr>
            <a:spLocks noGrp="1"/>
          </p:cNvSpPr>
          <p:nvPr>
            <p:ph idx="1"/>
          </p:nvPr>
        </p:nvSpPr>
        <p:spPr/>
        <p:txBody>
          <a:bodyPr>
            <a:normAutofit/>
          </a:bodyPr>
          <a:lstStyle/>
          <a:p>
            <a:r>
              <a:rPr lang="en-US" sz="2400" dirty="0"/>
              <a:t>After the screening process, students will be placed in a candidate pool.  These candidates will complete a self-rating scale, teachers will complete an identification form, and parents will complete a parent form.  After examining all of the data in a matrix, a determination will be made. If it is determined that the student will not be eligible for gifted services, a team must meet to review all of the data to ensure the correct decision is being made and send a letter to the parent or guardian. </a:t>
            </a:r>
          </a:p>
          <a:p>
            <a:endParaRPr lang="en-US" dirty="0"/>
          </a:p>
        </p:txBody>
      </p:sp>
    </p:spTree>
    <p:custDataLst>
      <p:tags r:id="rId1"/>
    </p:custDataLst>
    <p:extLst>
      <p:ext uri="{BB962C8B-B14F-4D97-AF65-F5344CB8AC3E}">
        <p14:creationId xmlns:p14="http://schemas.microsoft.com/office/powerpoint/2010/main" val="1834600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3D32A-A34D-41FD-962B-63543BB60683}"/>
              </a:ext>
            </a:extLst>
          </p:cNvPr>
          <p:cNvSpPr>
            <a:spLocks noGrp="1"/>
          </p:cNvSpPr>
          <p:nvPr>
            <p:ph type="title"/>
          </p:nvPr>
        </p:nvSpPr>
        <p:spPr/>
        <p:txBody>
          <a:bodyPr/>
          <a:lstStyle/>
          <a:p>
            <a:pPr algn="ctr"/>
            <a:r>
              <a:rPr lang="en-US" dirty="0"/>
              <a:t>Questions?</a:t>
            </a:r>
          </a:p>
        </p:txBody>
      </p:sp>
      <p:pic>
        <p:nvPicPr>
          <p:cNvPr id="6" name="Content Placeholder 5">
            <a:extLst>
              <a:ext uri="{FF2B5EF4-FFF2-40B4-BE49-F238E27FC236}">
                <a16:creationId xmlns:a16="http://schemas.microsoft.com/office/drawing/2014/main" id="{55F5594A-E9B2-4421-8241-06C54BD009DC}"/>
              </a:ext>
            </a:extLst>
          </p:cNvPr>
          <p:cNvPicPr>
            <a:picLocks noGrp="1" noChangeAspect="1"/>
          </p:cNvPicPr>
          <p:nvPr>
            <p:ph idx="1"/>
          </p:nvPr>
        </p:nvPicPr>
        <p:blipFill>
          <a:blip r:embed="rId3"/>
          <a:stretch>
            <a:fillRect/>
          </a:stretch>
        </p:blipFill>
        <p:spPr>
          <a:xfrm>
            <a:off x="1523643" y="1402080"/>
            <a:ext cx="9144714" cy="5003800"/>
          </a:xfrm>
          <a:prstGeom prst="rect">
            <a:avLst/>
          </a:prstGeom>
        </p:spPr>
      </p:pic>
    </p:spTree>
    <p:custDataLst>
      <p:tags r:id="rId1"/>
    </p:custDataLst>
    <p:extLst>
      <p:ext uri="{BB962C8B-B14F-4D97-AF65-F5344CB8AC3E}">
        <p14:creationId xmlns:p14="http://schemas.microsoft.com/office/powerpoint/2010/main" val="1427643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6" name="Rectangle 25">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4" name="Title 3">
            <a:extLst>
              <a:ext uri="{FF2B5EF4-FFF2-40B4-BE49-F238E27FC236}">
                <a16:creationId xmlns:a16="http://schemas.microsoft.com/office/drawing/2014/main" id="{BA5FD2DF-D85D-4A6C-9D1F-A4DB3E1DD74E}"/>
              </a:ext>
            </a:extLst>
          </p:cNvPr>
          <p:cNvSpPr>
            <a:spLocks noGrp="1"/>
          </p:cNvSpPr>
          <p:nvPr>
            <p:ph type="title"/>
          </p:nvPr>
        </p:nvSpPr>
        <p:spPr>
          <a:xfrm>
            <a:off x="710586" y="1307571"/>
            <a:ext cx="5292727" cy="4242858"/>
          </a:xfrm>
        </p:spPr>
        <p:txBody>
          <a:bodyPr vert="horz" lIns="91440" tIns="45720" rIns="91440" bIns="45720" rtlCol="0" anchor="b">
            <a:normAutofit/>
          </a:bodyPr>
          <a:lstStyle/>
          <a:p>
            <a:pPr algn="l"/>
            <a:r>
              <a:rPr lang="en-US" sz="4200" dirty="0"/>
              <a:t>Share with a partner</a:t>
            </a:r>
            <a:r>
              <a:rPr lang="en-US" sz="4200" kern="1200" dirty="0">
                <a:solidFill>
                  <a:schemeClr val="tx1"/>
                </a:solidFill>
                <a:latin typeface="+mj-lt"/>
                <a:ea typeface="+mj-ea"/>
                <a:cs typeface="+mj-cs"/>
              </a:rPr>
              <a:t>:</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Out of </a:t>
            </a:r>
            <a:r>
              <a:rPr lang="en-US" sz="4200" dirty="0"/>
              <a:t>the topics</a:t>
            </a:r>
            <a:r>
              <a:rPr lang="en-US" sz="4200" kern="1200" dirty="0">
                <a:solidFill>
                  <a:schemeClr val="tx1"/>
                </a:solidFill>
                <a:latin typeface="+mj-lt"/>
                <a:ea typeface="+mj-ea"/>
                <a:cs typeface="+mj-cs"/>
              </a:rPr>
              <a:t> discussed, what is the strongest area of your HAL plan?</a:t>
            </a:r>
          </a:p>
        </p:txBody>
      </p:sp>
      <p:sp>
        <p:nvSpPr>
          <p:cNvPr id="28"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8" name="Graphic 7" descr="Board Room">
            <a:extLst>
              <a:ext uri="{FF2B5EF4-FFF2-40B4-BE49-F238E27FC236}">
                <a16:creationId xmlns:a16="http://schemas.microsoft.com/office/drawing/2014/main" id="{95415650-A827-41D5-A4B6-FB3EBB7A8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9994" y="1608058"/>
            <a:ext cx="3240000" cy="3240000"/>
          </a:xfrm>
          <a:prstGeom prst="rect">
            <a:avLst/>
          </a:prstGeom>
        </p:spPr>
      </p:pic>
    </p:spTree>
    <p:custDataLst>
      <p:tags r:id="rId1"/>
    </p:custDataLst>
    <p:extLst>
      <p:ext uri="{BB962C8B-B14F-4D97-AF65-F5344CB8AC3E}">
        <p14:creationId xmlns:p14="http://schemas.microsoft.com/office/powerpoint/2010/main" val="392423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24EA8-FA4B-4590-BDAC-0DF8AF573B25}"/>
              </a:ext>
            </a:extLst>
          </p:cNvPr>
          <p:cNvSpPr>
            <a:spLocks noGrp="1"/>
          </p:cNvSpPr>
          <p:nvPr>
            <p:ph type="title"/>
          </p:nvPr>
        </p:nvSpPr>
        <p:spPr/>
        <p:txBody>
          <a:bodyPr/>
          <a:lstStyle/>
          <a:p>
            <a:r>
              <a:rPr lang="en-US" dirty="0"/>
              <a:t>Description of Services</a:t>
            </a:r>
          </a:p>
        </p:txBody>
      </p:sp>
      <p:sp>
        <p:nvSpPr>
          <p:cNvPr id="5" name="Content Placeholder 4">
            <a:extLst>
              <a:ext uri="{FF2B5EF4-FFF2-40B4-BE49-F238E27FC236}">
                <a16:creationId xmlns:a16="http://schemas.microsoft.com/office/drawing/2014/main" id="{74A3DE0F-6303-444A-B6D7-F1AEC070900C}"/>
              </a:ext>
            </a:extLst>
          </p:cNvPr>
          <p:cNvSpPr>
            <a:spLocks noGrp="1"/>
          </p:cNvSpPr>
          <p:nvPr>
            <p:ph idx="1"/>
          </p:nvPr>
        </p:nvSpPr>
        <p:spPr/>
        <p:txBody>
          <a:bodyPr>
            <a:normAutofit/>
          </a:bodyPr>
          <a:lstStyle/>
          <a:p>
            <a:r>
              <a:rPr lang="en-US" sz="2400" dirty="0"/>
              <a:t>List of HAL services, curricular or instructional interventions, etc. used in the district.</a:t>
            </a:r>
          </a:p>
          <a:p>
            <a:endParaRPr lang="en-US" sz="1800" dirty="0"/>
          </a:p>
          <a:p>
            <a:pPr marL="0" indent="0">
              <a:buNone/>
            </a:pPr>
            <a:endParaRPr lang="en-US" sz="1800" dirty="0"/>
          </a:p>
          <a:p>
            <a:endParaRPr lang="en-US" dirty="0"/>
          </a:p>
        </p:txBody>
      </p:sp>
      <p:sp>
        <p:nvSpPr>
          <p:cNvPr id="6" name="TextBox 5">
            <a:extLst>
              <a:ext uri="{FF2B5EF4-FFF2-40B4-BE49-F238E27FC236}">
                <a16:creationId xmlns:a16="http://schemas.microsoft.com/office/drawing/2014/main" id="{DC2DE995-A203-4DD7-894F-575A4926F75A}"/>
              </a:ext>
            </a:extLst>
          </p:cNvPr>
          <p:cNvSpPr txBox="1"/>
          <p:nvPr/>
        </p:nvSpPr>
        <p:spPr>
          <a:xfrm>
            <a:off x="697230" y="2457450"/>
            <a:ext cx="4286250" cy="3416320"/>
          </a:xfrm>
          <a:prstGeom prst="rect">
            <a:avLst/>
          </a:prstGeom>
          <a:noFill/>
        </p:spPr>
        <p:txBody>
          <a:bodyPr wrap="square" rtlCol="0">
            <a:spAutoFit/>
          </a:bodyPr>
          <a:lstStyle/>
          <a:p>
            <a:pPr marL="285750" indent="-285750">
              <a:buFont typeface="Arial" panose="020B0604020202020204" pitchFamily="34" charset="0"/>
              <a:buChar char="•"/>
            </a:pPr>
            <a:r>
              <a:rPr lang="en-US" sz="2200" dirty="0"/>
              <a:t>Acceleration</a:t>
            </a:r>
          </a:p>
          <a:p>
            <a:pPr marL="285750" indent="-285750">
              <a:buFont typeface="Arial" panose="020B0604020202020204" pitchFamily="34" charset="0"/>
              <a:buChar char="•"/>
            </a:pPr>
            <a:r>
              <a:rPr lang="en-US" sz="2200" dirty="0"/>
              <a:t>Curriculum Enrichment</a:t>
            </a:r>
          </a:p>
          <a:p>
            <a:pPr marL="285750" indent="-285750">
              <a:buFont typeface="Arial" panose="020B0604020202020204" pitchFamily="34" charset="0"/>
              <a:buChar char="•"/>
            </a:pPr>
            <a:r>
              <a:rPr lang="en-US" sz="2200" dirty="0"/>
              <a:t>Flexible Grouping</a:t>
            </a:r>
          </a:p>
          <a:p>
            <a:pPr marL="285750" indent="-285750">
              <a:buFont typeface="Arial" panose="020B0604020202020204" pitchFamily="34" charset="0"/>
              <a:buChar char="•"/>
            </a:pPr>
            <a:r>
              <a:rPr lang="en-US" sz="2200" dirty="0"/>
              <a:t>Curriculum Compacting</a:t>
            </a:r>
          </a:p>
          <a:p>
            <a:pPr marL="285750" indent="-285750">
              <a:buFont typeface="Arial" panose="020B0604020202020204" pitchFamily="34" charset="0"/>
              <a:buChar char="•"/>
            </a:pPr>
            <a:r>
              <a:rPr lang="en-US" sz="2200" dirty="0"/>
              <a:t>Advanced Placement</a:t>
            </a:r>
          </a:p>
          <a:p>
            <a:pPr marL="285750" indent="-285750">
              <a:buFont typeface="Arial" panose="020B0604020202020204" pitchFamily="34" charset="0"/>
              <a:buChar char="•"/>
            </a:pPr>
            <a:r>
              <a:rPr lang="en-US" sz="2200" dirty="0"/>
              <a:t>Advanced Elective Classes</a:t>
            </a:r>
          </a:p>
          <a:p>
            <a:pPr marL="285750" indent="-285750">
              <a:buFont typeface="Arial" panose="020B0604020202020204" pitchFamily="34" charset="0"/>
              <a:buChar char="•"/>
            </a:pPr>
            <a:r>
              <a:rPr lang="en-US" sz="2200" dirty="0"/>
              <a:t>Independent Study Opportunities</a:t>
            </a:r>
          </a:p>
          <a:p>
            <a:pPr marL="285750" indent="-285750">
              <a:buFont typeface="Arial" panose="020B0604020202020204" pitchFamily="34" charset="0"/>
              <a:buChar char="•"/>
            </a:pPr>
            <a:r>
              <a:rPr lang="en-US" sz="2200" dirty="0"/>
              <a:t>SEBL Interventions</a:t>
            </a:r>
          </a:p>
          <a:p>
            <a:endParaRPr lang="en-US" dirty="0"/>
          </a:p>
        </p:txBody>
      </p:sp>
      <p:sp>
        <p:nvSpPr>
          <p:cNvPr id="7" name="TextBox 6">
            <a:extLst>
              <a:ext uri="{FF2B5EF4-FFF2-40B4-BE49-F238E27FC236}">
                <a16:creationId xmlns:a16="http://schemas.microsoft.com/office/drawing/2014/main" id="{56C1B98D-3131-42E2-8305-B8E994CFB212}"/>
              </a:ext>
            </a:extLst>
          </p:cNvPr>
          <p:cNvSpPr txBox="1"/>
          <p:nvPr/>
        </p:nvSpPr>
        <p:spPr>
          <a:xfrm>
            <a:off x="5749290" y="2331538"/>
            <a:ext cx="3771900" cy="3416320"/>
          </a:xfrm>
          <a:prstGeom prst="rect">
            <a:avLst/>
          </a:prstGeom>
          <a:noFill/>
        </p:spPr>
        <p:txBody>
          <a:bodyPr wrap="square" rtlCol="0">
            <a:spAutoFit/>
          </a:bodyPr>
          <a:lstStyle/>
          <a:p>
            <a:pPr marL="285750" indent="-285750">
              <a:buFont typeface="Arial" panose="020B0604020202020204" pitchFamily="34" charset="0"/>
              <a:buChar char="•"/>
            </a:pPr>
            <a:r>
              <a:rPr lang="en-US" sz="2200" dirty="0"/>
              <a:t>Dual Enrollment</a:t>
            </a:r>
          </a:p>
          <a:p>
            <a:pPr marL="285750" indent="-285750">
              <a:buFont typeface="Arial" panose="020B0604020202020204" pitchFamily="34" charset="0"/>
              <a:buChar char="•"/>
            </a:pPr>
            <a:r>
              <a:rPr lang="en-US" sz="2200" dirty="0"/>
              <a:t>Cluster Grouping</a:t>
            </a:r>
          </a:p>
          <a:p>
            <a:pPr marL="285750" indent="-285750">
              <a:buFont typeface="Arial" panose="020B0604020202020204" pitchFamily="34" charset="0"/>
              <a:buChar char="•"/>
            </a:pPr>
            <a:r>
              <a:rPr lang="en-US" sz="2200" dirty="0"/>
              <a:t>Mentorships/Shadowing</a:t>
            </a:r>
          </a:p>
          <a:p>
            <a:pPr marL="285750" indent="-285750">
              <a:buFont typeface="Arial" panose="020B0604020202020204" pitchFamily="34" charset="0"/>
              <a:buChar char="•"/>
            </a:pPr>
            <a:r>
              <a:rPr lang="en-US" sz="2200" dirty="0"/>
              <a:t>Extra-Curricular School Offerings</a:t>
            </a:r>
          </a:p>
          <a:p>
            <a:pPr marL="285750" indent="-285750">
              <a:buFont typeface="Arial" panose="020B0604020202020204" pitchFamily="34" charset="0"/>
              <a:buChar char="•"/>
            </a:pPr>
            <a:r>
              <a:rPr lang="en-US" sz="2200" dirty="0"/>
              <a:t>Counseling &amp; Guidance</a:t>
            </a:r>
          </a:p>
          <a:p>
            <a:pPr marL="285750" indent="-285750">
              <a:buFont typeface="Arial" panose="020B0604020202020204" pitchFamily="34" charset="0"/>
              <a:buChar char="•"/>
            </a:pPr>
            <a:r>
              <a:rPr lang="en-US" sz="2200" dirty="0"/>
              <a:t>Career Exploration</a:t>
            </a:r>
          </a:p>
          <a:p>
            <a:pPr marL="285750" indent="-285750">
              <a:buFont typeface="Arial" panose="020B0604020202020204" pitchFamily="34" charset="0"/>
              <a:buChar char="•"/>
            </a:pPr>
            <a:r>
              <a:rPr lang="en-US" sz="2200" dirty="0"/>
              <a:t>Pull-Out</a:t>
            </a:r>
          </a:p>
          <a:p>
            <a:pPr marL="285750" indent="-285750">
              <a:buFont typeface="Arial" panose="020B0604020202020204" pitchFamily="34" charset="0"/>
              <a:buChar char="•"/>
            </a:pPr>
            <a:r>
              <a:rPr lang="en-US" sz="2200" dirty="0"/>
              <a:t>Push-In </a:t>
            </a:r>
          </a:p>
          <a:p>
            <a:endParaRPr lang="en-US" dirty="0"/>
          </a:p>
        </p:txBody>
      </p:sp>
      <p:pic>
        <p:nvPicPr>
          <p:cNvPr id="5122" name="Picture 2" descr="Gifted Services - Carrollton City Schools">
            <a:extLst>
              <a:ext uri="{FF2B5EF4-FFF2-40B4-BE49-F238E27FC236}">
                <a16:creationId xmlns:a16="http://schemas.microsoft.com/office/drawing/2014/main" id="{263397DF-D10F-41B9-9DE0-63D7B36DC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6525" y="2739746"/>
            <a:ext cx="2622912" cy="2167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058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What Makes an Effective Policy Evaluation? | Fels Institute of Government">
            <a:extLst>
              <a:ext uri="{FF2B5EF4-FFF2-40B4-BE49-F238E27FC236}">
                <a16:creationId xmlns:a16="http://schemas.microsoft.com/office/drawing/2014/main" id="{03E7F3E5-5EC6-4323-875F-1371BBAE2E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755" r="9091" b="3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80C47F-1DE0-448C-997E-29E42B209E36}"/>
              </a:ext>
            </a:extLst>
          </p:cNvPr>
          <p:cNvSpPr>
            <a:spLocks noGrp="1"/>
          </p:cNvSpPr>
          <p:nvPr>
            <p:ph type="title"/>
          </p:nvPr>
        </p:nvSpPr>
        <p:spPr>
          <a:xfrm>
            <a:off x="594804" y="640263"/>
            <a:ext cx="6619811" cy="1344975"/>
          </a:xfrm>
        </p:spPr>
        <p:txBody>
          <a:bodyPr>
            <a:normAutofit/>
          </a:bodyPr>
          <a:lstStyle/>
          <a:p>
            <a:pPr algn="ctr"/>
            <a:r>
              <a:rPr lang="en-US" sz="4000" dirty="0">
                <a:solidFill>
                  <a:schemeClr val="tx1"/>
                </a:solidFill>
              </a:rPr>
              <a:t>Program Evaluation Process</a:t>
            </a:r>
          </a:p>
        </p:txBody>
      </p:sp>
      <p:sp>
        <p:nvSpPr>
          <p:cNvPr id="5" name="Content Placeholder 4">
            <a:extLst>
              <a:ext uri="{FF2B5EF4-FFF2-40B4-BE49-F238E27FC236}">
                <a16:creationId xmlns:a16="http://schemas.microsoft.com/office/drawing/2014/main" id="{A82FBD1B-810F-4668-A0F6-6D91504806B1}"/>
              </a:ext>
            </a:extLst>
          </p:cNvPr>
          <p:cNvSpPr>
            <a:spLocks noGrp="1"/>
          </p:cNvSpPr>
          <p:nvPr>
            <p:ph idx="1"/>
          </p:nvPr>
        </p:nvSpPr>
        <p:spPr>
          <a:xfrm>
            <a:off x="594109" y="2121763"/>
            <a:ext cx="6620505" cy="3773010"/>
          </a:xfrm>
        </p:spPr>
        <p:txBody>
          <a:bodyPr>
            <a:normAutofit/>
          </a:bodyPr>
          <a:lstStyle/>
          <a:p>
            <a:r>
              <a:rPr lang="en-US" sz="2400" dirty="0"/>
              <a:t>Examines overall effectiveness of the program by analyzing student outcomes</a:t>
            </a:r>
          </a:p>
          <a:p>
            <a:endParaRPr lang="en-US" sz="2400" dirty="0"/>
          </a:p>
          <a:p>
            <a:r>
              <a:rPr lang="en-US" sz="2400" dirty="0"/>
              <a:t>Program Cohesion</a:t>
            </a:r>
          </a:p>
          <a:p>
            <a:pPr marL="0" indent="0">
              <a:buNone/>
            </a:pPr>
            <a:endParaRPr lang="en-US" sz="2400" dirty="0"/>
          </a:p>
          <a:p>
            <a:r>
              <a:rPr lang="en-US" sz="2400" dirty="0"/>
              <a:t>Opportunity for stakeholder feedback </a:t>
            </a:r>
          </a:p>
          <a:p>
            <a:pPr marL="0" indent="0">
              <a:buNone/>
            </a:pPr>
            <a:endParaRPr lang="en-US" sz="2400" dirty="0"/>
          </a:p>
          <a:p>
            <a:r>
              <a:rPr lang="en-US" sz="2400" dirty="0"/>
              <a:t>Gives guidance for future direction</a:t>
            </a:r>
          </a:p>
        </p:txBody>
      </p:sp>
    </p:spTree>
    <p:custDataLst>
      <p:tags r:id="rId1"/>
    </p:custDataLst>
    <p:extLst>
      <p:ext uri="{BB962C8B-B14F-4D97-AF65-F5344CB8AC3E}">
        <p14:creationId xmlns:p14="http://schemas.microsoft.com/office/powerpoint/2010/main" val="97139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7575-5627-4094-818E-7D75D9234D1D}"/>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10A3317E-3811-4C71-B2B1-8ABB222FFFD0}"/>
              </a:ext>
            </a:extLst>
          </p:cNvPr>
          <p:cNvPicPr>
            <a:picLocks noGrp="1" noChangeAspect="1"/>
          </p:cNvPicPr>
          <p:nvPr>
            <p:ph idx="1"/>
          </p:nvPr>
        </p:nvPicPr>
        <p:blipFill>
          <a:blip r:embed="rId4"/>
          <a:stretch>
            <a:fillRect/>
          </a:stretch>
        </p:blipFill>
        <p:spPr>
          <a:xfrm>
            <a:off x="1707397" y="2"/>
            <a:ext cx="9152945" cy="6857998"/>
          </a:xfrm>
        </p:spPr>
      </p:pic>
      <p:sp>
        <p:nvSpPr>
          <p:cNvPr id="6" name="TextBox 5">
            <a:extLst>
              <a:ext uri="{FF2B5EF4-FFF2-40B4-BE49-F238E27FC236}">
                <a16:creationId xmlns:a16="http://schemas.microsoft.com/office/drawing/2014/main" id="{9B47A271-D091-42CC-B38E-5AE4D5588F00}"/>
              </a:ext>
            </a:extLst>
          </p:cNvPr>
          <p:cNvSpPr txBox="1"/>
          <p:nvPr/>
        </p:nvSpPr>
        <p:spPr>
          <a:xfrm>
            <a:off x="9208707" y="6527361"/>
            <a:ext cx="3303270" cy="307777"/>
          </a:xfrm>
          <a:prstGeom prst="rect">
            <a:avLst/>
          </a:prstGeom>
          <a:noFill/>
        </p:spPr>
        <p:txBody>
          <a:bodyPr wrap="square" rtlCol="0">
            <a:spAutoFit/>
          </a:bodyPr>
          <a:lstStyle/>
          <a:p>
            <a:r>
              <a:rPr lang="en-US" sz="1400" dirty="0"/>
              <a:t>Speirs </a:t>
            </a:r>
            <a:r>
              <a:rPr lang="en-US" sz="1400" dirty="0" err="1"/>
              <a:t>Neumeister</a:t>
            </a:r>
            <a:r>
              <a:rPr lang="en-US" sz="1400" dirty="0"/>
              <a:t> &amp; Burney, 2019</a:t>
            </a:r>
          </a:p>
        </p:txBody>
      </p:sp>
    </p:spTree>
    <p:custDataLst>
      <p:tags r:id="rId1"/>
    </p:custDataLst>
    <p:extLst>
      <p:ext uri="{BB962C8B-B14F-4D97-AF65-F5344CB8AC3E}">
        <p14:creationId xmlns:p14="http://schemas.microsoft.com/office/powerpoint/2010/main" val="315003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A35E-791C-4014-A32C-29226023CB6B}"/>
              </a:ext>
            </a:extLst>
          </p:cNvPr>
          <p:cNvSpPr>
            <a:spLocks noGrp="1"/>
          </p:cNvSpPr>
          <p:nvPr>
            <p:ph type="title"/>
          </p:nvPr>
        </p:nvSpPr>
        <p:spPr/>
        <p:txBody>
          <a:bodyPr/>
          <a:lstStyle/>
          <a:p>
            <a:r>
              <a:rPr lang="en-US" dirty="0"/>
              <a:t>Program Evaluation Process Example</a:t>
            </a:r>
          </a:p>
        </p:txBody>
      </p:sp>
      <p:sp>
        <p:nvSpPr>
          <p:cNvPr id="3" name="Content Placeholder 2">
            <a:extLst>
              <a:ext uri="{FF2B5EF4-FFF2-40B4-BE49-F238E27FC236}">
                <a16:creationId xmlns:a16="http://schemas.microsoft.com/office/drawing/2014/main" id="{859E6235-9C69-4B13-AE71-516853F3E620}"/>
              </a:ext>
            </a:extLst>
          </p:cNvPr>
          <p:cNvSpPr>
            <a:spLocks noGrp="1"/>
          </p:cNvSpPr>
          <p:nvPr>
            <p:ph idx="1"/>
          </p:nvPr>
        </p:nvSpPr>
        <p:spPr/>
        <p:txBody>
          <a:bodyPr>
            <a:normAutofit lnSpcReduction="10000"/>
          </a:bodyPr>
          <a:lstStyle/>
          <a:p>
            <a:r>
              <a:rPr lang="en-US" dirty="0"/>
              <a:t>Annual evaluations of the HAL program shall be conducted by using any of the following measures: </a:t>
            </a:r>
          </a:p>
          <a:p>
            <a:pPr lvl="1"/>
            <a:r>
              <a:rPr lang="en-US" dirty="0"/>
              <a:t>Surveys</a:t>
            </a:r>
          </a:p>
          <a:p>
            <a:pPr lvl="1"/>
            <a:r>
              <a:rPr lang="en-US" dirty="0"/>
              <a:t>Interviews with staff, students, and stakeholders</a:t>
            </a:r>
          </a:p>
          <a:p>
            <a:pPr lvl="1"/>
            <a:r>
              <a:rPr lang="en-US" dirty="0"/>
              <a:t>Student data (test scores, surveys, products, etc.)</a:t>
            </a:r>
          </a:p>
          <a:p>
            <a:pPr lvl="1"/>
            <a:r>
              <a:rPr lang="en-US" dirty="0"/>
              <a:t>Program documents (ID forms, protocols, etc.)</a:t>
            </a:r>
          </a:p>
          <a:p>
            <a:pPr marL="457200" lvl="1" indent="0">
              <a:buNone/>
            </a:pPr>
            <a:endParaRPr lang="en-US" dirty="0"/>
          </a:p>
          <a:p>
            <a:r>
              <a:rPr lang="en-US" dirty="0"/>
              <a:t>Information gathered will be used to determine the strengths and weaknesses of the HAL program and how we can improve.  Student needs, program design, curriculum, learning environment, student identification, staff development, and other resources will be evaluated.</a:t>
            </a:r>
          </a:p>
          <a:p>
            <a:endParaRPr lang="en-US" dirty="0"/>
          </a:p>
          <a:p>
            <a:pPr lvl="1"/>
            <a:endParaRPr lang="en-US" dirty="0"/>
          </a:p>
        </p:txBody>
      </p:sp>
    </p:spTree>
    <p:custDataLst>
      <p:tags r:id="rId1"/>
    </p:custDataLst>
    <p:extLst>
      <p:ext uri="{BB962C8B-B14F-4D97-AF65-F5344CB8AC3E}">
        <p14:creationId xmlns:p14="http://schemas.microsoft.com/office/powerpoint/2010/main" val="3587157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804DE-8217-4287-B225-FAE0F7E2CC9A}"/>
              </a:ext>
            </a:extLst>
          </p:cNvPr>
          <p:cNvSpPr>
            <a:spLocks noGrp="1"/>
          </p:cNvSpPr>
          <p:nvPr>
            <p:ph type="title"/>
          </p:nvPr>
        </p:nvSpPr>
        <p:spPr/>
        <p:txBody>
          <a:bodyPr/>
          <a:lstStyle/>
          <a:p>
            <a:r>
              <a:rPr lang="en-US" dirty="0"/>
              <a:t>Staff Development Training and Support</a:t>
            </a:r>
          </a:p>
        </p:txBody>
      </p:sp>
      <p:sp>
        <p:nvSpPr>
          <p:cNvPr id="5" name="Content Placeholder 4">
            <a:extLst>
              <a:ext uri="{FF2B5EF4-FFF2-40B4-BE49-F238E27FC236}">
                <a16:creationId xmlns:a16="http://schemas.microsoft.com/office/drawing/2014/main" id="{0C93F4AD-E574-4DB2-BFAE-250B6EE9833C}"/>
              </a:ext>
            </a:extLst>
          </p:cNvPr>
          <p:cNvSpPr>
            <a:spLocks noGrp="1"/>
          </p:cNvSpPr>
          <p:nvPr>
            <p:ph idx="1"/>
          </p:nvPr>
        </p:nvSpPr>
        <p:spPr/>
        <p:txBody>
          <a:bodyPr>
            <a:normAutofit fontScale="92500" lnSpcReduction="20000"/>
          </a:bodyPr>
          <a:lstStyle/>
          <a:p>
            <a:r>
              <a:rPr lang="en-US" dirty="0"/>
              <a:t>65% of teachers reported that they received little to no preparation for meeting the needs of students who met grade-level expectations in their pre-service programs.</a:t>
            </a:r>
          </a:p>
          <a:p>
            <a:pPr marL="0" indent="0">
              <a:buNone/>
            </a:pPr>
            <a:endParaRPr lang="en-US" dirty="0"/>
          </a:p>
          <a:p>
            <a:r>
              <a:rPr lang="en-US" dirty="0"/>
              <a:t>Properly identifying and serving HAL students starts with comprehensive professional learning. </a:t>
            </a:r>
          </a:p>
          <a:p>
            <a:endParaRPr lang="en-US" dirty="0"/>
          </a:p>
          <a:p>
            <a:r>
              <a:rPr lang="en-US" dirty="0"/>
              <a:t>Some areas of PL include;</a:t>
            </a:r>
          </a:p>
          <a:p>
            <a:pPr lvl="1"/>
            <a:r>
              <a:rPr lang="en-US" dirty="0"/>
              <a:t>Foundations of gifted education</a:t>
            </a:r>
          </a:p>
          <a:p>
            <a:pPr lvl="1"/>
            <a:r>
              <a:rPr lang="en-US" dirty="0"/>
              <a:t>Characteristics and learning differences of learners with high ability</a:t>
            </a:r>
          </a:p>
          <a:p>
            <a:pPr lvl="1"/>
            <a:r>
              <a:rPr lang="en-US" dirty="0"/>
              <a:t>Instructional strategies</a:t>
            </a:r>
          </a:p>
          <a:p>
            <a:pPr lvl="1"/>
            <a:r>
              <a:rPr lang="en-US" dirty="0"/>
              <a:t>Instructional planning </a:t>
            </a:r>
          </a:p>
          <a:p>
            <a:pPr lvl="1"/>
            <a:r>
              <a:rPr lang="en-US" dirty="0"/>
              <a:t>Assessment </a:t>
            </a:r>
          </a:p>
          <a:p>
            <a:pPr lvl="1"/>
            <a:r>
              <a:rPr lang="en-US" dirty="0"/>
              <a:t>Collaboration</a:t>
            </a:r>
          </a:p>
        </p:txBody>
      </p:sp>
      <p:sp>
        <p:nvSpPr>
          <p:cNvPr id="6" name="TextBox 5">
            <a:extLst>
              <a:ext uri="{FF2B5EF4-FFF2-40B4-BE49-F238E27FC236}">
                <a16:creationId xmlns:a16="http://schemas.microsoft.com/office/drawing/2014/main" id="{D6119489-9337-40CF-83CF-C2C54CD77880}"/>
              </a:ext>
            </a:extLst>
          </p:cNvPr>
          <p:cNvSpPr txBox="1"/>
          <p:nvPr/>
        </p:nvSpPr>
        <p:spPr>
          <a:xfrm>
            <a:off x="6709410" y="6427801"/>
            <a:ext cx="5402542" cy="369332"/>
          </a:xfrm>
          <a:prstGeom prst="rect">
            <a:avLst/>
          </a:prstGeom>
          <a:noFill/>
        </p:spPr>
        <p:txBody>
          <a:bodyPr wrap="square" rtlCol="0">
            <a:spAutoFit/>
          </a:bodyPr>
          <a:lstStyle/>
          <a:p>
            <a:r>
              <a:rPr lang="en-US" dirty="0">
                <a:solidFill>
                  <a:schemeClr val="bg1"/>
                </a:solidFill>
              </a:rPr>
              <a:t>Farkas &amp; </a:t>
            </a:r>
            <a:r>
              <a:rPr lang="en-US" dirty="0" err="1">
                <a:solidFill>
                  <a:schemeClr val="bg1"/>
                </a:solidFill>
              </a:rPr>
              <a:t>Duffett</a:t>
            </a:r>
            <a:r>
              <a:rPr lang="en-US" dirty="0">
                <a:solidFill>
                  <a:schemeClr val="bg1"/>
                </a:solidFill>
              </a:rPr>
              <a:t>, 2008; NAGC &amp; CEC-TAG, 2013</a:t>
            </a:r>
          </a:p>
        </p:txBody>
      </p:sp>
    </p:spTree>
    <p:custDataLst>
      <p:tags r:id="rId1"/>
    </p:custDataLst>
    <p:extLst>
      <p:ext uri="{BB962C8B-B14F-4D97-AF65-F5344CB8AC3E}">
        <p14:creationId xmlns:p14="http://schemas.microsoft.com/office/powerpoint/2010/main" val="79304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25DA-B4C9-4A35-ABE6-9B6B5A4495B6}"/>
              </a:ext>
            </a:extLst>
          </p:cNvPr>
          <p:cNvSpPr>
            <a:spLocks noGrp="1"/>
          </p:cNvSpPr>
          <p:nvPr>
            <p:ph type="title"/>
          </p:nvPr>
        </p:nvSpPr>
        <p:spPr/>
        <p:txBody>
          <a:bodyPr/>
          <a:lstStyle/>
          <a:p>
            <a:r>
              <a:rPr lang="en-US" dirty="0"/>
              <a:t>Staff Development Example</a:t>
            </a:r>
          </a:p>
        </p:txBody>
      </p:sp>
      <p:sp>
        <p:nvSpPr>
          <p:cNvPr id="3" name="Content Placeholder 2">
            <a:extLst>
              <a:ext uri="{FF2B5EF4-FFF2-40B4-BE49-F238E27FC236}">
                <a16:creationId xmlns:a16="http://schemas.microsoft.com/office/drawing/2014/main" id="{8E923958-B929-4078-9634-17FCEB5CC5F6}"/>
              </a:ext>
            </a:extLst>
          </p:cNvPr>
          <p:cNvSpPr>
            <a:spLocks noGrp="1"/>
          </p:cNvSpPr>
          <p:nvPr>
            <p:ph idx="1"/>
          </p:nvPr>
        </p:nvSpPr>
        <p:spPr/>
        <p:txBody>
          <a:bodyPr>
            <a:normAutofit fontScale="92500"/>
          </a:bodyPr>
          <a:lstStyle/>
          <a:p>
            <a:r>
              <a:rPr lang="en-US" dirty="0"/>
              <a:t>School staff shall receive training at least 2 times per year, which will include, but is not limited to areas such as HAL characteristics, social and emotional needs, identification, curriculum, assessment techniques and instructional strategies.</a:t>
            </a:r>
          </a:p>
          <a:p>
            <a:endParaRPr lang="en-US" dirty="0"/>
          </a:p>
          <a:p>
            <a:r>
              <a:rPr lang="en-US" dirty="0"/>
              <a:t>Teachers will be encouraged to attend seminars and conferences related to high ability learning (i.e. Nebraska Association for Gifted conference, ESU workshops, Webinars, etc.).</a:t>
            </a:r>
          </a:p>
          <a:p>
            <a:endParaRPr lang="en-US" dirty="0"/>
          </a:p>
          <a:p>
            <a:r>
              <a:rPr lang="en-US" dirty="0"/>
              <a:t>Teachers, counselors, and administrators will be made aware annually, which students have been identified and are included in the program.</a:t>
            </a:r>
          </a:p>
          <a:p>
            <a:endParaRPr lang="en-US" dirty="0"/>
          </a:p>
        </p:txBody>
      </p:sp>
    </p:spTree>
    <p:custDataLst>
      <p:tags r:id="rId1"/>
    </p:custDataLst>
    <p:extLst>
      <p:ext uri="{BB962C8B-B14F-4D97-AF65-F5344CB8AC3E}">
        <p14:creationId xmlns:p14="http://schemas.microsoft.com/office/powerpoint/2010/main" val="273441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C8240-9715-40E3-B3A6-9BE3E4F67F5B}"/>
              </a:ext>
            </a:extLst>
          </p:cNvPr>
          <p:cNvSpPr>
            <a:spLocks noGrp="1"/>
          </p:cNvSpPr>
          <p:nvPr>
            <p:ph type="title"/>
          </p:nvPr>
        </p:nvSpPr>
        <p:spPr/>
        <p:txBody>
          <a:bodyPr/>
          <a:lstStyle/>
          <a:p>
            <a:r>
              <a:rPr lang="en-US" dirty="0"/>
              <a:t>What comes to mind when you hear “High Ability Learner”?</a:t>
            </a:r>
          </a:p>
        </p:txBody>
      </p:sp>
    </p:spTree>
    <p:custDataLst>
      <p:tags r:id="rId1"/>
    </p:custDataLst>
    <p:extLst>
      <p:ext uri="{BB962C8B-B14F-4D97-AF65-F5344CB8AC3E}">
        <p14:creationId xmlns:p14="http://schemas.microsoft.com/office/powerpoint/2010/main" val="212437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72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EDA74F7-5778-4786-B121-AA39143639A7}"/>
              </a:ext>
            </a:extLst>
          </p:cNvPr>
          <p:cNvSpPr>
            <a:spLocks noGrp="1"/>
          </p:cNvSpPr>
          <p:nvPr>
            <p:ph type="title"/>
          </p:nvPr>
        </p:nvSpPr>
        <p:spPr>
          <a:xfrm>
            <a:off x="524256" y="516804"/>
            <a:ext cx="6594189" cy="1625210"/>
          </a:xfrm>
        </p:spPr>
        <p:txBody>
          <a:bodyPr>
            <a:normAutofit/>
          </a:bodyPr>
          <a:lstStyle/>
          <a:p>
            <a:r>
              <a:rPr lang="en-US">
                <a:solidFill>
                  <a:srgbClr val="FFFFFF"/>
                </a:solidFill>
              </a:rPr>
              <a:t>Program Management</a:t>
            </a:r>
          </a:p>
        </p:txBody>
      </p:sp>
      <p:sp>
        <p:nvSpPr>
          <p:cNvPr id="6149" name="Rectangle 7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to Define Roles and Responsibilities to Increase Accountability">
            <a:extLst>
              <a:ext uri="{FF2B5EF4-FFF2-40B4-BE49-F238E27FC236}">
                <a16:creationId xmlns:a16="http://schemas.microsoft.com/office/drawing/2014/main" id="{DE779021-490C-4CC7-A6A4-481A35DC94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744" y="3110174"/>
            <a:ext cx="6579910" cy="274711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A366EA8A-EE89-47AE-9EF3-97F203FC166F}"/>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Roles and responsibilities of key individuals and groups </a:t>
            </a:r>
          </a:p>
          <a:p>
            <a:endParaRPr lang="en-US" sz="2000">
              <a:solidFill>
                <a:srgbClr val="FFFFFF"/>
              </a:solidFill>
            </a:endParaRPr>
          </a:p>
          <a:p>
            <a:pPr marL="0" indent="0">
              <a:buNone/>
            </a:pPr>
            <a:endParaRPr lang="en-US" sz="2000">
              <a:solidFill>
                <a:srgbClr val="FFFFFF"/>
              </a:solidFill>
            </a:endParaRPr>
          </a:p>
          <a:p>
            <a:r>
              <a:rPr lang="en-US" sz="2000">
                <a:solidFill>
                  <a:srgbClr val="FFFFFF"/>
                </a:solidFill>
              </a:rPr>
              <a:t>This includes, but is not limited to:</a:t>
            </a:r>
          </a:p>
          <a:p>
            <a:pPr lvl="1"/>
            <a:r>
              <a:rPr lang="en-US" sz="2000">
                <a:solidFill>
                  <a:srgbClr val="FFFFFF"/>
                </a:solidFill>
              </a:rPr>
              <a:t>District administrator </a:t>
            </a:r>
          </a:p>
          <a:p>
            <a:pPr lvl="1"/>
            <a:r>
              <a:rPr lang="en-US" sz="2000">
                <a:solidFill>
                  <a:srgbClr val="FFFFFF"/>
                </a:solidFill>
              </a:rPr>
              <a:t>Building administrator</a:t>
            </a:r>
          </a:p>
          <a:p>
            <a:pPr lvl="1"/>
            <a:r>
              <a:rPr lang="en-US" sz="2000">
                <a:solidFill>
                  <a:srgbClr val="FFFFFF"/>
                </a:solidFill>
              </a:rPr>
              <a:t>HAL facilitator</a:t>
            </a:r>
          </a:p>
          <a:p>
            <a:pPr lvl="1"/>
            <a:r>
              <a:rPr lang="en-US" sz="2000">
                <a:solidFill>
                  <a:srgbClr val="FFFFFF"/>
                </a:solidFill>
              </a:rPr>
              <a:t>Classroom teacher</a:t>
            </a:r>
          </a:p>
        </p:txBody>
      </p:sp>
    </p:spTree>
    <p:custDataLst>
      <p:tags r:id="rId1"/>
    </p:custDataLst>
    <p:extLst>
      <p:ext uri="{BB962C8B-B14F-4D97-AF65-F5344CB8AC3E}">
        <p14:creationId xmlns:p14="http://schemas.microsoft.com/office/powerpoint/2010/main" val="4150424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EB7D-7D2F-492F-B32C-433BEC1126EA}"/>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4FDCF44B-4914-4FCB-8113-7E330481A431}"/>
              </a:ext>
            </a:extLst>
          </p:cNvPr>
          <p:cNvPicPr>
            <a:picLocks noGrp="1" noChangeAspect="1"/>
          </p:cNvPicPr>
          <p:nvPr>
            <p:ph idx="1"/>
          </p:nvPr>
        </p:nvPicPr>
        <p:blipFill>
          <a:blip r:embed="rId4"/>
          <a:stretch>
            <a:fillRect/>
          </a:stretch>
        </p:blipFill>
        <p:spPr>
          <a:xfrm>
            <a:off x="608270" y="173567"/>
            <a:ext cx="10975459" cy="6510866"/>
          </a:xfrm>
        </p:spPr>
      </p:pic>
      <p:sp>
        <p:nvSpPr>
          <p:cNvPr id="6" name="TextBox 5">
            <a:extLst>
              <a:ext uri="{FF2B5EF4-FFF2-40B4-BE49-F238E27FC236}">
                <a16:creationId xmlns:a16="http://schemas.microsoft.com/office/drawing/2014/main" id="{AF6999AA-566F-4A2D-915C-E09C19310AB0}"/>
              </a:ext>
            </a:extLst>
          </p:cNvPr>
          <p:cNvSpPr txBox="1"/>
          <p:nvPr/>
        </p:nvSpPr>
        <p:spPr>
          <a:xfrm>
            <a:off x="7795260" y="6326201"/>
            <a:ext cx="4114800" cy="369332"/>
          </a:xfrm>
          <a:prstGeom prst="rect">
            <a:avLst/>
          </a:prstGeom>
          <a:noFill/>
        </p:spPr>
        <p:txBody>
          <a:bodyPr wrap="square" rtlCol="0">
            <a:spAutoFit/>
          </a:bodyPr>
          <a:lstStyle/>
          <a:p>
            <a:r>
              <a:rPr lang="en-US" dirty="0"/>
              <a:t>Speirs </a:t>
            </a:r>
            <a:r>
              <a:rPr lang="en-US" dirty="0" err="1"/>
              <a:t>Neumesiter</a:t>
            </a:r>
            <a:r>
              <a:rPr lang="en-US" dirty="0"/>
              <a:t> &amp; Burney, 2019</a:t>
            </a:r>
          </a:p>
        </p:txBody>
      </p:sp>
    </p:spTree>
    <p:custDataLst>
      <p:tags r:id="rId1"/>
    </p:custDataLst>
    <p:extLst>
      <p:ext uri="{BB962C8B-B14F-4D97-AF65-F5344CB8AC3E}">
        <p14:creationId xmlns:p14="http://schemas.microsoft.com/office/powerpoint/2010/main" val="235972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0F8B8-A718-45B9-91EA-89E5F58F6FEF}"/>
              </a:ext>
            </a:extLst>
          </p:cNvPr>
          <p:cNvSpPr>
            <a:spLocks noGrp="1"/>
          </p:cNvSpPr>
          <p:nvPr>
            <p:ph type="ctrTitle"/>
          </p:nvPr>
        </p:nvSpPr>
        <p:spPr>
          <a:xfrm>
            <a:off x="804367" y="1859078"/>
            <a:ext cx="4805996" cy="1297115"/>
          </a:xfrm>
        </p:spPr>
        <p:txBody>
          <a:bodyPr anchor="t">
            <a:normAutofit/>
          </a:bodyPr>
          <a:lstStyle/>
          <a:p>
            <a:pPr algn="l"/>
            <a:r>
              <a:rPr lang="en-US" sz="4000" dirty="0">
                <a:solidFill>
                  <a:schemeClr val="tx2"/>
                </a:solidFill>
              </a:rPr>
              <a:t>Reflection</a:t>
            </a:r>
          </a:p>
        </p:txBody>
      </p:sp>
      <p:sp>
        <p:nvSpPr>
          <p:cNvPr id="5" name="Subtitle 4">
            <a:extLst>
              <a:ext uri="{FF2B5EF4-FFF2-40B4-BE49-F238E27FC236}">
                <a16:creationId xmlns:a16="http://schemas.microsoft.com/office/drawing/2014/main" id="{CDCC44DA-1CCA-40AA-B913-17F26A381D56}"/>
              </a:ext>
            </a:extLst>
          </p:cNvPr>
          <p:cNvSpPr>
            <a:spLocks noGrp="1"/>
          </p:cNvSpPr>
          <p:nvPr>
            <p:ph type="subTitle" idx="1"/>
          </p:nvPr>
        </p:nvSpPr>
        <p:spPr>
          <a:xfrm>
            <a:off x="804672" y="3428999"/>
            <a:ext cx="5127498" cy="1977391"/>
          </a:xfrm>
        </p:spPr>
        <p:txBody>
          <a:bodyPr anchor="b">
            <a:noAutofit/>
          </a:bodyPr>
          <a:lstStyle/>
          <a:p>
            <a:pPr algn="l"/>
            <a:r>
              <a:rPr lang="en-US" sz="3200" b="1" dirty="0">
                <a:solidFill>
                  <a:schemeClr val="tx2"/>
                </a:solidFill>
              </a:rPr>
              <a:t>What is one take-away that you will apply in your district to write/revise your HAL plan?</a:t>
            </a:r>
          </a:p>
        </p:txBody>
      </p:sp>
      <p:grpSp>
        <p:nvGrpSpPr>
          <p:cNvPr id="16" name="Group 15">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7" name="Freeform: Shape 16">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descr="Thought bubble">
            <a:extLst>
              <a:ext uri="{FF2B5EF4-FFF2-40B4-BE49-F238E27FC236}">
                <a16:creationId xmlns:a16="http://schemas.microsoft.com/office/drawing/2014/main" id="{56BE7FBB-701D-4C05-8ED8-814F350F9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9652" y="1859078"/>
            <a:ext cx="3821102" cy="3821102"/>
          </a:xfrm>
          <a:prstGeom prst="rect">
            <a:avLst/>
          </a:prstGeom>
          <a:ln>
            <a:noFill/>
          </a:ln>
        </p:spPr>
      </p:pic>
    </p:spTree>
    <p:custDataLst>
      <p:tags r:id="rId1"/>
    </p:custDataLst>
    <p:extLst>
      <p:ext uri="{BB962C8B-B14F-4D97-AF65-F5344CB8AC3E}">
        <p14:creationId xmlns:p14="http://schemas.microsoft.com/office/powerpoint/2010/main" val="3517387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3D32A-A34D-41FD-962B-63543BB60683}"/>
              </a:ext>
            </a:extLst>
          </p:cNvPr>
          <p:cNvSpPr>
            <a:spLocks noGrp="1"/>
          </p:cNvSpPr>
          <p:nvPr>
            <p:ph type="title"/>
          </p:nvPr>
        </p:nvSpPr>
        <p:spPr>
          <a:xfrm>
            <a:off x="389299" y="2489200"/>
            <a:ext cx="11425473" cy="939800"/>
          </a:xfrm>
        </p:spPr>
        <p:txBody>
          <a:bodyPr>
            <a:normAutofit fontScale="90000"/>
          </a:bodyPr>
          <a:lstStyle/>
          <a:p>
            <a:pPr algn="ctr"/>
            <a:r>
              <a:rPr lang="en-US" dirty="0"/>
              <a:t>“Someone’s sitting in the shade today because someone planted a tree a long time ago.”</a:t>
            </a:r>
            <a:br>
              <a:rPr lang="en-US" dirty="0"/>
            </a:br>
            <a:br>
              <a:rPr lang="en-US" dirty="0"/>
            </a:br>
            <a:r>
              <a:rPr lang="en-US" dirty="0"/>
              <a:t> – Warren Buffett</a:t>
            </a:r>
          </a:p>
        </p:txBody>
      </p:sp>
    </p:spTree>
    <p:custDataLst>
      <p:tags r:id="rId1"/>
    </p:custDataLst>
    <p:extLst>
      <p:ext uri="{BB962C8B-B14F-4D97-AF65-F5344CB8AC3E}">
        <p14:creationId xmlns:p14="http://schemas.microsoft.com/office/powerpoint/2010/main" val="110954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DBC8-5A13-AA4B-B331-F2DB8111BE64}"/>
              </a:ext>
            </a:extLst>
          </p:cNvPr>
          <p:cNvSpPr>
            <a:spLocks noGrp="1"/>
          </p:cNvSpPr>
          <p:nvPr>
            <p:ph type="title"/>
          </p:nvPr>
        </p:nvSpPr>
        <p:spPr/>
        <p:txBody>
          <a:bodyPr/>
          <a:lstStyle/>
          <a:p>
            <a:r>
              <a:rPr lang="en-US" dirty="0"/>
              <a:t>Thank you! </a:t>
            </a:r>
            <a:br>
              <a:rPr lang="en-US" dirty="0"/>
            </a:br>
            <a:br>
              <a:rPr lang="en-US" dirty="0"/>
            </a:br>
            <a:r>
              <a:rPr lang="en-US" sz="4400" dirty="0">
                <a:hlinkClick r:id="rId4"/>
              </a:rPr>
              <a:t>sheyanne.meadows@nebraska.gov</a:t>
            </a:r>
            <a:br>
              <a:rPr lang="en-US" sz="4400" dirty="0"/>
            </a:br>
            <a:br>
              <a:rPr lang="en-US" sz="4400" dirty="0"/>
            </a:br>
            <a:r>
              <a:rPr lang="en-US" sz="4400" dirty="0"/>
              <a:t>https://www.education.ne.gov/hal/</a:t>
            </a:r>
            <a:endParaRPr lang="en-US" dirty="0"/>
          </a:p>
        </p:txBody>
      </p:sp>
      <p:sp>
        <p:nvSpPr>
          <p:cNvPr id="3" name="TextBox 2">
            <a:extLst>
              <a:ext uri="{FF2B5EF4-FFF2-40B4-BE49-F238E27FC236}">
                <a16:creationId xmlns:a16="http://schemas.microsoft.com/office/drawing/2014/main" id="{5266FA3E-512A-4A4A-8079-7B77A722D685}"/>
              </a:ext>
            </a:extLst>
          </p:cNvPr>
          <p:cNvSpPr txBox="1"/>
          <p:nvPr/>
        </p:nvSpPr>
        <p:spPr>
          <a:xfrm>
            <a:off x="4400126" y="6244590"/>
            <a:ext cx="3383280" cy="584775"/>
          </a:xfrm>
          <a:prstGeom prst="rect">
            <a:avLst/>
          </a:prstGeom>
          <a:noFill/>
        </p:spPr>
        <p:txBody>
          <a:bodyPr wrap="square" rtlCol="0">
            <a:spAutoFit/>
          </a:bodyPr>
          <a:lstStyle/>
          <a:p>
            <a:pPr algn="ctr"/>
            <a:r>
              <a:rPr lang="en-US" sz="3200" b="1" dirty="0"/>
              <a:t>@NDE_HAL</a:t>
            </a:r>
          </a:p>
        </p:txBody>
      </p:sp>
    </p:spTree>
    <p:custDataLst>
      <p:tags r:id="rId1"/>
    </p:custDataLst>
    <p:extLst>
      <p:ext uri="{BB962C8B-B14F-4D97-AF65-F5344CB8AC3E}">
        <p14:creationId xmlns:p14="http://schemas.microsoft.com/office/powerpoint/2010/main" val="122676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p:txBody>
          <a:bodyPr/>
          <a:lstStyle/>
          <a:p>
            <a:r>
              <a:rPr lang="en-US" dirty="0"/>
              <a:t>Definition of HAL</a:t>
            </a:r>
          </a:p>
        </p:txBody>
      </p:sp>
      <p:sp>
        <p:nvSpPr>
          <p:cNvPr id="4" name="Content Placeholder 3">
            <a:extLst>
              <a:ext uri="{FF2B5EF4-FFF2-40B4-BE49-F238E27FC236}">
                <a16:creationId xmlns:a16="http://schemas.microsoft.com/office/drawing/2014/main" id="{177A99F7-E2ED-4831-9A76-52D036ADB616}"/>
              </a:ext>
            </a:extLst>
          </p:cNvPr>
          <p:cNvSpPr>
            <a:spLocks noGrp="1"/>
          </p:cNvSpPr>
          <p:nvPr>
            <p:ph idx="1"/>
          </p:nvPr>
        </p:nvSpPr>
        <p:spPr/>
        <p:txBody>
          <a:bodyPr>
            <a:normAutofit fontScale="92500" lnSpcReduction="20000"/>
          </a:bodyPr>
          <a:lstStyle/>
          <a:p>
            <a:r>
              <a:rPr lang="en-US" dirty="0"/>
              <a:t>Nebraska:</a:t>
            </a:r>
          </a:p>
          <a:p>
            <a:pPr marL="0" indent="0">
              <a:buNone/>
            </a:pPr>
            <a:r>
              <a:rPr lang="en-US" dirty="0"/>
              <a:t>“Learner with high ability means a student who gives evidence of high performance capability in such areas as intellectual, creative, or artistic capacity or in a specific academic fields and who requires accelerated or differentiated curriculum programs in order to develop those capabilities fully.” (Rule 3)</a:t>
            </a:r>
          </a:p>
          <a:p>
            <a:pPr marL="0" indent="0">
              <a:buNone/>
            </a:pPr>
            <a:endParaRPr lang="en-US" dirty="0"/>
          </a:p>
          <a:p>
            <a:r>
              <a:rPr lang="en-US" dirty="0"/>
              <a:t>National Association for Gifted Children</a:t>
            </a:r>
          </a:p>
          <a:p>
            <a:pPr marL="0" indent="0">
              <a:buNone/>
            </a:pPr>
            <a:r>
              <a:rPr lang="en-US" dirty="0"/>
              <a:t>“Students with gifts and talents perform—or have the capability to perform—at higher levels compared to others of the same age, experience, and environment in one or more domains. They require modification(s) to their educational experience(s) to learn and realize their potential…”</a:t>
            </a:r>
          </a:p>
        </p:txBody>
      </p:sp>
    </p:spTree>
    <p:custDataLst>
      <p:tags r:id="rId1"/>
    </p:custDataLst>
    <p:extLst>
      <p:ext uri="{BB962C8B-B14F-4D97-AF65-F5344CB8AC3E}">
        <p14:creationId xmlns:p14="http://schemas.microsoft.com/office/powerpoint/2010/main" val="281963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7B05-9349-4AFB-A883-2EE06FF91A39}"/>
              </a:ext>
            </a:extLst>
          </p:cNvPr>
          <p:cNvSpPr>
            <a:spLocks noGrp="1"/>
          </p:cNvSpPr>
          <p:nvPr>
            <p:ph type="title"/>
          </p:nvPr>
        </p:nvSpPr>
        <p:spPr/>
        <p:txBody>
          <a:bodyPr>
            <a:normAutofit/>
          </a:bodyPr>
          <a:lstStyle/>
          <a:p>
            <a:r>
              <a:rPr lang="en-US" dirty="0"/>
              <a:t>Characteristics of HALs</a:t>
            </a:r>
          </a:p>
        </p:txBody>
      </p:sp>
      <p:sp>
        <p:nvSpPr>
          <p:cNvPr id="3" name="Content Placeholder 2">
            <a:extLst>
              <a:ext uri="{FF2B5EF4-FFF2-40B4-BE49-F238E27FC236}">
                <a16:creationId xmlns:a16="http://schemas.microsoft.com/office/drawing/2014/main" id="{F4CD3AE1-D31A-4F26-9053-18A81FF5D940}"/>
              </a:ext>
            </a:extLst>
          </p:cNvPr>
          <p:cNvSpPr>
            <a:spLocks noGrp="1"/>
          </p:cNvSpPr>
          <p:nvPr>
            <p:ph idx="1"/>
          </p:nvPr>
        </p:nvSpPr>
        <p:spPr/>
        <p:txBody>
          <a:bodyPr/>
          <a:lstStyle/>
          <a:p>
            <a:r>
              <a:rPr lang="en-US" dirty="0"/>
              <a:t>Ability to learn quickly and with relative ease</a:t>
            </a:r>
          </a:p>
          <a:p>
            <a:r>
              <a:rPr lang="en-US" dirty="0"/>
              <a:t>Verbal proficiency</a:t>
            </a:r>
          </a:p>
          <a:p>
            <a:r>
              <a:rPr lang="en-US" dirty="0"/>
              <a:t>Relates to older children and adults </a:t>
            </a:r>
          </a:p>
          <a:p>
            <a:r>
              <a:rPr lang="en-US" dirty="0"/>
              <a:t>Unusual imagination </a:t>
            </a:r>
          </a:p>
          <a:p>
            <a:r>
              <a:rPr lang="en-US" dirty="0"/>
              <a:t>Absorbs knowledge and memorizes easily </a:t>
            </a:r>
          </a:p>
          <a:p>
            <a:r>
              <a:rPr lang="en-US" dirty="0"/>
              <a:t>Deep interest in a single area OR variety of interests</a:t>
            </a:r>
          </a:p>
          <a:p>
            <a:r>
              <a:rPr lang="en-US" dirty="0"/>
              <a:t>Creativity and inventiveness</a:t>
            </a:r>
          </a:p>
          <a:p>
            <a:r>
              <a:rPr lang="en-US" dirty="0"/>
              <a:t>Sensitive; empathy for others </a:t>
            </a:r>
          </a:p>
          <a:p>
            <a:r>
              <a:rPr lang="en-US" dirty="0"/>
              <a:t>Curiosity</a:t>
            </a:r>
          </a:p>
          <a:p>
            <a:endParaRPr lang="en-US" dirty="0"/>
          </a:p>
        </p:txBody>
      </p:sp>
      <p:sp>
        <p:nvSpPr>
          <p:cNvPr id="4" name="TextBox 3">
            <a:extLst>
              <a:ext uri="{FF2B5EF4-FFF2-40B4-BE49-F238E27FC236}">
                <a16:creationId xmlns:a16="http://schemas.microsoft.com/office/drawing/2014/main" id="{0B2B2DE8-4311-4FF6-AA80-249E5412AC51}"/>
              </a:ext>
            </a:extLst>
          </p:cNvPr>
          <p:cNvSpPr txBox="1"/>
          <p:nvPr/>
        </p:nvSpPr>
        <p:spPr>
          <a:xfrm>
            <a:off x="7406640" y="6376218"/>
            <a:ext cx="5349240" cy="646331"/>
          </a:xfrm>
          <a:prstGeom prst="rect">
            <a:avLst/>
          </a:prstGeom>
          <a:noFill/>
        </p:spPr>
        <p:txBody>
          <a:bodyPr wrap="square" rtlCol="0">
            <a:spAutoFit/>
          </a:bodyPr>
          <a:lstStyle/>
          <a:p>
            <a:r>
              <a:rPr lang="en-US" dirty="0">
                <a:solidFill>
                  <a:schemeClr val="bg1"/>
                </a:solidFill>
              </a:rPr>
              <a:t>National Association for Gifted Children</a:t>
            </a:r>
          </a:p>
          <a:p>
            <a:endParaRPr lang="en-US" dirty="0">
              <a:solidFill>
                <a:schemeClr val="bg1"/>
              </a:solidFill>
            </a:endParaRPr>
          </a:p>
        </p:txBody>
      </p:sp>
    </p:spTree>
    <p:custDataLst>
      <p:tags r:id="rId1"/>
    </p:custDataLst>
    <p:extLst>
      <p:ext uri="{BB962C8B-B14F-4D97-AF65-F5344CB8AC3E}">
        <p14:creationId xmlns:p14="http://schemas.microsoft.com/office/powerpoint/2010/main" val="224543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C56B-1979-4671-8BA1-DF93CEA1B498}"/>
              </a:ext>
            </a:extLst>
          </p:cNvPr>
          <p:cNvSpPr>
            <a:spLocks noGrp="1"/>
          </p:cNvSpPr>
          <p:nvPr>
            <p:ph type="title"/>
          </p:nvPr>
        </p:nvSpPr>
        <p:spPr/>
        <p:txBody>
          <a:bodyPr/>
          <a:lstStyle/>
          <a:p>
            <a:r>
              <a:rPr lang="en-US" dirty="0"/>
              <a:t>Less Traditional Characteristics</a:t>
            </a:r>
          </a:p>
        </p:txBody>
      </p:sp>
      <p:sp>
        <p:nvSpPr>
          <p:cNvPr id="3" name="Content Placeholder 2">
            <a:extLst>
              <a:ext uri="{FF2B5EF4-FFF2-40B4-BE49-F238E27FC236}">
                <a16:creationId xmlns:a16="http://schemas.microsoft.com/office/drawing/2014/main" id="{B7DE828F-5B32-4C6F-A2FD-4281D56E2628}"/>
              </a:ext>
            </a:extLst>
          </p:cNvPr>
          <p:cNvSpPr>
            <a:spLocks noGrp="1"/>
          </p:cNvSpPr>
          <p:nvPr>
            <p:ph idx="1"/>
          </p:nvPr>
        </p:nvSpPr>
        <p:spPr/>
        <p:txBody>
          <a:bodyPr/>
          <a:lstStyle/>
          <a:p>
            <a:r>
              <a:rPr lang="en-US" dirty="0"/>
              <a:t>Refuses to do homework (bored with task)</a:t>
            </a:r>
          </a:p>
          <a:p>
            <a:r>
              <a:rPr lang="en-US" dirty="0"/>
              <a:t>Difficulty changing topics</a:t>
            </a:r>
          </a:p>
          <a:p>
            <a:r>
              <a:rPr lang="en-US" dirty="0"/>
              <a:t>Impatient with others</a:t>
            </a:r>
          </a:p>
          <a:p>
            <a:r>
              <a:rPr lang="en-US" dirty="0"/>
              <a:t>Questions adults </a:t>
            </a:r>
          </a:p>
          <a:p>
            <a:r>
              <a:rPr lang="en-US" dirty="0"/>
              <a:t>Over-sensitive/Emotional; overreacts </a:t>
            </a:r>
          </a:p>
          <a:p>
            <a:r>
              <a:rPr lang="en-US" dirty="0"/>
              <a:t>Stubborn with authority</a:t>
            </a:r>
          </a:p>
          <a:p>
            <a:r>
              <a:rPr lang="en-US" dirty="0"/>
              <a:t>Bossy; Dominates conversation</a:t>
            </a:r>
          </a:p>
          <a:p>
            <a:r>
              <a:rPr lang="en-US" dirty="0"/>
              <a:t>Talks with teacher often</a:t>
            </a:r>
          </a:p>
          <a:p>
            <a:endParaRPr lang="en-US" dirty="0"/>
          </a:p>
        </p:txBody>
      </p:sp>
      <p:sp>
        <p:nvSpPr>
          <p:cNvPr id="4" name="TextBox 3">
            <a:extLst>
              <a:ext uri="{FF2B5EF4-FFF2-40B4-BE49-F238E27FC236}">
                <a16:creationId xmlns:a16="http://schemas.microsoft.com/office/drawing/2014/main" id="{AC4ABC7B-3383-4A2B-819C-FD32B58E0B90}"/>
              </a:ext>
            </a:extLst>
          </p:cNvPr>
          <p:cNvSpPr txBox="1"/>
          <p:nvPr/>
        </p:nvSpPr>
        <p:spPr>
          <a:xfrm>
            <a:off x="7578090" y="6355080"/>
            <a:ext cx="4937760" cy="923330"/>
          </a:xfrm>
          <a:prstGeom prst="rect">
            <a:avLst/>
          </a:prstGeom>
          <a:noFill/>
        </p:spPr>
        <p:txBody>
          <a:bodyPr wrap="square" rtlCol="0">
            <a:spAutoFit/>
          </a:bodyPr>
          <a:lstStyle/>
          <a:p>
            <a:pPr rtl="0">
              <a:spcBef>
                <a:spcPts val="0"/>
              </a:spcBef>
              <a:spcAft>
                <a:spcPts val="0"/>
              </a:spcAft>
            </a:pPr>
            <a:r>
              <a:rPr lang="en-US" sz="1800" b="0" i="0" u="none" strike="noStrike" dirty="0">
                <a:solidFill>
                  <a:schemeClr val="bg1"/>
                </a:solidFill>
                <a:effectLst/>
                <a:latin typeface="+mj-lt"/>
              </a:rPr>
              <a:t>National Association for Gifted Children</a:t>
            </a:r>
            <a:endParaRPr lang="en-US" b="0" dirty="0">
              <a:solidFill>
                <a:schemeClr val="bg1"/>
              </a:solidFill>
              <a:effectLst/>
              <a:latin typeface="+mj-lt"/>
            </a:endParaRPr>
          </a:p>
          <a:p>
            <a:br>
              <a:rPr lang="en-US" dirty="0">
                <a:solidFill>
                  <a:schemeClr val="bg1"/>
                </a:solidFill>
                <a:latin typeface="+mj-lt"/>
              </a:rPr>
            </a:br>
            <a:endParaRPr lang="en-US" dirty="0">
              <a:solidFill>
                <a:schemeClr val="bg1"/>
              </a:solidFill>
              <a:latin typeface="+mj-lt"/>
            </a:endParaRPr>
          </a:p>
        </p:txBody>
      </p:sp>
    </p:spTree>
    <p:custDataLst>
      <p:tags r:id="rId1"/>
    </p:custDataLst>
    <p:extLst>
      <p:ext uri="{BB962C8B-B14F-4D97-AF65-F5344CB8AC3E}">
        <p14:creationId xmlns:p14="http://schemas.microsoft.com/office/powerpoint/2010/main" val="205140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Title 2">
            <a:extLst>
              <a:ext uri="{FF2B5EF4-FFF2-40B4-BE49-F238E27FC236}">
                <a16:creationId xmlns:a16="http://schemas.microsoft.com/office/drawing/2014/main" id="{2090C222-99E5-4642-9134-7BDC36152CC0}"/>
              </a:ext>
            </a:extLst>
          </p:cNvPr>
          <p:cNvSpPr>
            <a:spLocks noGrp="1"/>
          </p:cNvSpPr>
          <p:nvPr>
            <p:ph type="ctrTitle"/>
          </p:nvPr>
        </p:nvSpPr>
        <p:spPr>
          <a:xfrm>
            <a:off x="753925" y="2076450"/>
            <a:ext cx="10684151" cy="1345134"/>
          </a:xfrm>
        </p:spPr>
        <p:txBody>
          <a:bodyPr anchor="ctr">
            <a:normAutofit/>
          </a:bodyPr>
          <a:lstStyle/>
          <a:p>
            <a:r>
              <a:rPr lang="en-US" sz="5600">
                <a:solidFill>
                  <a:srgbClr val="FFFFFF"/>
                </a:solidFill>
              </a:rPr>
              <a:t>Turn and Talk! </a:t>
            </a:r>
          </a:p>
        </p:txBody>
      </p:sp>
      <p:sp>
        <p:nvSpPr>
          <p:cNvPr id="4" name="Subtitle 3">
            <a:extLst>
              <a:ext uri="{FF2B5EF4-FFF2-40B4-BE49-F238E27FC236}">
                <a16:creationId xmlns:a16="http://schemas.microsoft.com/office/drawing/2014/main" id="{BFB8E058-8F1C-4676-9B99-8B0A184F8663}"/>
              </a:ext>
            </a:extLst>
          </p:cNvPr>
          <p:cNvSpPr>
            <a:spLocks noGrp="1"/>
          </p:cNvSpPr>
          <p:nvPr>
            <p:ph type="subTitle" idx="1"/>
          </p:nvPr>
        </p:nvSpPr>
        <p:spPr>
          <a:xfrm>
            <a:off x="1171575" y="4473360"/>
            <a:ext cx="9469211" cy="865639"/>
          </a:xfrm>
        </p:spPr>
        <p:txBody>
          <a:bodyPr anchor="ctr">
            <a:normAutofit/>
          </a:bodyPr>
          <a:lstStyle/>
          <a:p>
            <a:r>
              <a:rPr lang="en-US" sz="2800" dirty="0">
                <a:solidFill>
                  <a:srgbClr val="000000"/>
                </a:solidFill>
              </a:rPr>
              <a:t>On a scale of 1-5, how much of a priority is serving HAL students in your district? </a:t>
            </a:r>
          </a:p>
        </p:txBody>
      </p:sp>
    </p:spTree>
    <p:custDataLst>
      <p:tags r:id="rId1"/>
    </p:custDataLst>
    <p:extLst>
      <p:ext uri="{BB962C8B-B14F-4D97-AF65-F5344CB8AC3E}">
        <p14:creationId xmlns:p14="http://schemas.microsoft.com/office/powerpoint/2010/main" val="146947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a:xfrm>
            <a:off x="643467" y="321734"/>
            <a:ext cx="10905066" cy="1135737"/>
          </a:xfrm>
        </p:spPr>
        <p:txBody>
          <a:bodyPr>
            <a:normAutofit/>
          </a:bodyPr>
          <a:lstStyle/>
          <a:p>
            <a:r>
              <a:rPr lang="en-US" sz="3600" dirty="0"/>
              <a:t>Why Is It Important to </a:t>
            </a:r>
            <a:r>
              <a:rPr lang="en-US" sz="3600" dirty="0">
                <a:solidFill>
                  <a:schemeClr val="tx1"/>
                </a:solidFill>
              </a:rPr>
              <a:t>Why Is It Important?</a:t>
            </a:r>
            <a:endParaRPr lang="en-US" sz="3600" dirty="0"/>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a:xfrm>
            <a:off x="327349" y="867266"/>
            <a:ext cx="4324504" cy="5309697"/>
          </a:xfrm>
        </p:spPr>
        <p:txBody>
          <a:bodyPr>
            <a:normAutofit/>
          </a:bodyPr>
          <a:lstStyle/>
          <a:p>
            <a:r>
              <a:rPr lang="en-US" sz="2000" dirty="0"/>
              <a:t>Students who perform at the highest levels make little to no growth.</a:t>
            </a:r>
          </a:p>
          <a:p>
            <a:pPr lvl="1"/>
            <a:r>
              <a:rPr lang="en-US" sz="1400" i="1" dirty="0"/>
              <a:t>“…possible explanations include lack of opportunity for high-scoring students to proceed at their own pace, lack of challenging materials, lack of accelerated course offerings, and concentration of instruction on the average or below-average student. This finding indicates that it cannot be assumed that higher-achieving students will "make it on their own.“    </a:t>
            </a:r>
          </a:p>
          <a:p>
            <a:pPr marL="914400" lvl="2" indent="0">
              <a:buNone/>
            </a:pPr>
            <a:r>
              <a:rPr lang="en-US" sz="1400" i="1" dirty="0"/>
              <a:t>Wright et. al, 1997</a:t>
            </a:r>
          </a:p>
          <a:p>
            <a:pPr marL="457200" lvl="1" indent="0">
              <a:buNone/>
            </a:pPr>
            <a:endParaRPr lang="en-US" sz="1400" dirty="0"/>
          </a:p>
          <a:p>
            <a:r>
              <a:rPr lang="en-US" sz="2000" dirty="0"/>
              <a:t>“Gifted students have special needs; they are at risk of learning the least in the classroom.” </a:t>
            </a:r>
          </a:p>
          <a:p>
            <a:pPr marL="457200" lvl="1" indent="0">
              <a:buNone/>
            </a:pPr>
            <a:r>
              <a:rPr lang="en-US" sz="1400" dirty="0"/>
              <a:t> 	</a:t>
            </a:r>
            <a:r>
              <a:rPr lang="en-US" sz="1000" i="1" dirty="0"/>
              <a:t>Choice &amp; Walker, 2017</a:t>
            </a:r>
          </a:p>
          <a:p>
            <a:pPr marL="457200" lvl="1" indent="0">
              <a:buNone/>
            </a:pPr>
            <a:endParaRPr lang="en-US" sz="1400" dirty="0"/>
          </a:p>
          <a:p>
            <a:pPr lvl="1"/>
            <a:endParaRPr lang="en-US" sz="1400" dirty="0"/>
          </a:p>
          <a:p>
            <a:endParaRPr lang="en-US" sz="1400" i="1"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Chart, line chart&#10;&#10;Description automatically generated">
            <a:extLst>
              <a:ext uri="{FF2B5EF4-FFF2-40B4-BE49-F238E27FC236}">
                <a16:creationId xmlns:a16="http://schemas.microsoft.com/office/drawing/2014/main" id="{4B9F9F75-97C0-4B85-BB24-5FD0843252D8}"/>
              </a:ext>
            </a:extLst>
          </p:cNvPr>
          <p:cNvPicPr>
            <a:picLocks noChangeAspect="1"/>
          </p:cNvPicPr>
          <p:nvPr/>
        </p:nvPicPr>
        <p:blipFill>
          <a:blip r:embed="rId3"/>
          <a:stretch>
            <a:fillRect/>
          </a:stretch>
        </p:blipFill>
        <p:spPr>
          <a:xfrm>
            <a:off x="4651853" y="1779204"/>
            <a:ext cx="7816295" cy="4377123"/>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8952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CF70-DBBC-41AD-909F-88DF240B72CE}"/>
              </a:ext>
            </a:extLst>
          </p:cNvPr>
          <p:cNvSpPr>
            <a:spLocks noGrp="1"/>
          </p:cNvSpPr>
          <p:nvPr>
            <p:ph type="title"/>
          </p:nvPr>
        </p:nvSpPr>
        <p:spPr/>
        <p:txBody>
          <a:bodyPr/>
          <a:lstStyle/>
          <a:p>
            <a:r>
              <a:rPr lang="en-US" dirty="0"/>
              <a:t>Why Is it Important? (cont.)</a:t>
            </a:r>
          </a:p>
        </p:txBody>
      </p:sp>
      <p:sp>
        <p:nvSpPr>
          <p:cNvPr id="3" name="Content Placeholder 2">
            <a:extLst>
              <a:ext uri="{FF2B5EF4-FFF2-40B4-BE49-F238E27FC236}">
                <a16:creationId xmlns:a16="http://schemas.microsoft.com/office/drawing/2014/main" id="{B64071D1-F62A-421A-B332-A09F55B2A7BA}"/>
              </a:ext>
            </a:extLst>
          </p:cNvPr>
          <p:cNvSpPr>
            <a:spLocks noGrp="1"/>
          </p:cNvSpPr>
          <p:nvPr>
            <p:ph idx="1"/>
          </p:nvPr>
        </p:nvSpPr>
        <p:spPr>
          <a:xfrm>
            <a:off x="389299" y="1447801"/>
            <a:ext cx="13552370" cy="4647906"/>
          </a:xfrm>
        </p:spPr>
        <p:txBody>
          <a:bodyPr/>
          <a:lstStyle/>
          <a:p>
            <a:endParaRPr lang="en-US" dirty="0"/>
          </a:p>
          <a:p>
            <a:endParaRPr lang="en-US" dirty="0"/>
          </a:p>
          <a:p>
            <a:r>
              <a:rPr lang="en-US" dirty="0"/>
              <a:t>Affective Implications:</a:t>
            </a:r>
          </a:p>
          <a:p>
            <a:pPr lvl="1"/>
            <a:r>
              <a:rPr lang="en-US" dirty="0"/>
              <a:t>Underachievement </a:t>
            </a:r>
          </a:p>
          <a:p>
            <a:pPr lvl="1"/>
            <a:r>
              <a:rPr lang="en-US" dirty="0"/>
              <a:t>Poor attitude toward school</a:t>
            </a:r>
          </a:p>
          <a:p>
            <a:pPr lvl="1"/>
            <a:r>
              <a:rPr lang="en-US" dirty="0"/>
              <a:t>Social isolation</a:t>
            </a:r>
          </a:p>
          <a:p>
            <a:pPr lvl="1"/>
            <a:r>
              <a:rPr lang="en-US" dirty="0"/>
              <a:t>Boredom</a:t>
            </a:r>
          </a:p>
          <a:p>
            <a:pPr lvl="1"/>
            <a:r>
              <a:rPr lang="en-US" dirty="0"/>
              <a:t>Disruptive behaviors</a:t>
            </a:r>
          </a:p>
        </p:txBody>
      </p:sp>
      <p:pic>
        <p:nvPicPr>
          <p:cNvPr id="1026" name="Picture 2">
            <a:extLst>
              <a:ext uri="{FF2B5EF4-FFF2-40B4-BE49-F238E27FC236}">
                <a16:creationId xmlns:a16="http://schemas.microsoft.com/office/drawing/2014/main" id="{B596B34D-D0E9-4BB5-B130-57E2FED1F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768" y="1827482"/>
            <a:ext cx="4914507" cy="41833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14430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11984</TotalTime>
  <Words>2114</Words>
  <Application>Microsoft Office PowerPoint</Application>
  <PresentationFormat>Widescreen</PresentationFormat>
  <Paragraphs>238</Paragraphs>
  <Slides>34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Century Gothic</vt:lpstr>
      <vt:lpstr>Office Theme</vt:lpstr>
      <vt:lpstr>It Starts With a Plan: Components and Considerations for HAL Programs</vt:lpstr>
      <vt:lpstr>https://bit.ly/halndeday</vt:lpstr>
      <vt:lpstr>What comes to mind when you hear “High Ability Learner”?</vt:lpstr>
      <vt:lpstr>Definition of HAL</vt:lpstr>
      <vt:lpstr>Characteristics of HALs</vt:lpstr>
      <vt:lpstr>Less Traditional Characteristics</vt:lpstr>
      <vt:lpstr>Turn and Talk! </vt:lpstr>
      <vt:lpstr>Why Is It Important to Why Is It Important?</vt:lpstr>
      <vt:lpstr>Why Is it Important? (cont.)</vt:lpstr>
      <vt:lpstr>Creating/Revising a HAL Plan for Your District</vt:lpstr>
      <vt:lpstr>Requirements from Rule 3</vt:lpstr>
      <vt:lpstr>Philosophy/Mission Statement</vt:lpstr>
      <vt:lpstr>Example of a Philosophy/Mission Statement</vt:lpstr>
      <vt:lpstr>Definition of “High Ability Learner”</vt:lpstr>
      <vt:lpstr>Goals and Objectives for the Program</vt:lpstr>
      <vt:lpstr>PowerPoint Presentation</vt:lpstr>
      <vt:lpstr>   Procedures for Identification</vt:lpstr>
      <vt:lpstr>   Procedures for Identification (cont.)</vt:lpstr>
      <vt:lpstr>   Procedures for Identification (cont.)</vt:lpstr>
      <vt:lpstr>   Identification Procedures Example</vt:lpstr>
      <vt:lpstr>   Identification Procedures Example (cont.)</vt:lpstr>
      <vt:lpstr>Questions?</vt:lpstr>
      <vt:lpstr>Share with a partner:  Out of the topics discussed, what is the strongest area of your HAL plan?</vt:lpstr>
      <vt:lpstr>Description of Services</vt:lpstr>
      <vt:lpstr>Program Evaluation Process</vt:lpstr>
      <vt:lpstr>PowerPoint Presentation</vt:lpstr>
      <vt:lpstr>Program Evaluation Process Example</vt:lpstr>
      <vt:lpstr>Staff Development Training and Support</vt:lpstr>
      <vt:lpstr>Staff Development Example</vt:lpstr>
      <vt:lpstr>Program Management</vt:lpstr>
      <vt:lpstr>PowerPoint Presentation</vt:lpstr>
      <vt:lpstr>Reflection</vt:lpstr>
      <vt:lpstr>“Someone’s sitting in the shade today because someone planted a tree a long time ago.”   – Warren Buffett</vt:lpstr>
      <vt:lpstr>Thank you!   sheyanne.meadows@nebraska.gov  https://www.education.ne.gov/hal/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Meadows, Sheyanne</cp:lastModifiedBy>
  <cp:revision>77</cp:revision>
  <dcterms:created xsi:type="dcterms:W3CDTF">2017-06-22T15:41:10Z</dcterms:created>
  <dcterms:modified xsi:type="dcterms:W3CDTF">2021-07-28T17:27:49Z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C7258E65-C36B-4769-B490-A4AA10B2E664</vt:lpwstr>
  </property>
  <property fmtid="{D5CDD505-2E9C-101B-9397-08002B2CF9AE}" pid="3" name="ArticulatePath">
    <vt:lpwstr>NDEDay 2021</vt:lpwstr>
  </property>
</Properties>
</file>