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7.xml" ContentType="application/vnd.openxmlformats-officedocument.presentationml.tag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8.xml" ContentType="application/vnd.openxmlformats-officedocument.presentationml.tag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xml" ContentType="application/vnd.openxmlformats-officedocument.presentationml.tag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3" r:id="rId2"/>
    <p:sldId id="277" r:id="rId3"/>
    <p:sldId id="275" r:id="rId4"/>
    <p:sldId id="320" r:id="rId5"/>
    <p:sldId id="263" r:id="rId6"/>
    <p:sldId id="291" r:id="rId7"/>
    <p:sldId id="292" r:id="rId8"/>
    <p:sldId id="306" r:id="rId9"/>
    <p:sldId id="307" r:id="rId10"/>
    <p:sldId id="308" r:id="rId11"/>
    <p:sldId id="309" r:id="rId12"/>
    <p:sldId id="312" r:id="rId13"/>
    <p:sldId id="313" r:id="rId14"/>
    <p:sldId id="314" r:id="rId15"/>
    <p:sldId id="325" r:id="rId16"/>
    <p:sldId id="319" r:id="rId17"/>
    <p:sldId id="274" r:id="rId18"/>
    <p:sldId id="310" r:id="rId19"/>
    <p:sldId id="311" r:id="rId20"/>
    <p:sldId id="324" r:id="rId21"/>
    <p:sldId id="321" r:id="rId22"/>
    <p:sldId id="287" r:id="rId23"/>
    <p:sldId id="283" r:id="rId24"/>
    <p:sldId id="285" r:id="rId25"/>
    <p:sldId id="326" r:id="rId26"/>
    <p:sldId id="327" r:id="rId27"/>
    <p:sldId id="322" r:id="rId28"/>
    <p:sldId id="317" r:id="rId29"/>
    <p:sldId id="276" r:id="rId30"/>
    <p:sldId id="323" r:id="rId31"/>
    <p:sldId id="279" r:id="rId32"/>
    <p:sldId id="278"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8F963-D5C0-4AEC-8579-11F5D7AA6D38}" v="490" dt="2021-07-22T13:24:59.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0"/>
    <p:restoredTop sz="84130"/>
  </p:normalViewPr>
  <p:slideViewPr>
    <p:cSldViewPr snapToGrid="0" snapToObjects="1">
      <p:cViewPr varScale="1">
        <p:scale>
          <a:sx n="59" d="100"/>
          <a:sy n="59" d="100"/>
        </p:scale>
        <p:origin x="900"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57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bza, Sydney" userId="a7103346-8fd0-433a-bea6-f402ec480d57" providerId="ADAL" clId="{0278F963-D5C0-4AEC-8579-11F5D7AA6D38}"/>
    <pc:docChg chg="undo custSel addSld delSld modSld sldOrd">
      <pc:chgData name="Kobza, Sydney" userId="a7103346-8fd0-433a-bea6-f402ec480d57" providerId="ADAL" clId="{0278F963-D5C0-4AEC-8579-11F5D7AA6D38}" dt="2021-07-22T13:25:14.573" v="2151" actId="20577"/>
      <pc:docMkLst>
        <pc:docMk/>
      </pc:docMkLst>
      <pc:sldChg chg="del">
        <pc:chgData name="Kobza, Sydney" userId="a7103346-8fd0-433a-bea6-f402ec480d57" providerId="ADAL" clId="{0278F963-D5C0-4AEC-8579-11F5D7AA6D38}" dt="2021-07-21T17:37:47.466" v="80" actId="47"/>
        <pc:sldMkLst>
          <pc:docMk/>
          <pc:sldMk cId="1821737327" sldId="258"/>
        </pc:sldMkLst>
      </pc:sldChg>
      <pc:sldChg chg="modSp mod">
        <pc:chgData name="Kobza, Sydney" userId="a7103346-8fd0-433a-bea6-f402ec480d57" providerId="ADAL" clId="{0278F963-D5C0-4AEC-8579-11F5D7AA6D38}" dt="2021-07-21T17:37:51.499" v="81" actId="313"/>
        <pc:sldMkLst>
          <pc:docMk/>
          <pc:sldMk cId="1024136323" sldId="273"/>
        </pc:sldMkLst>
        <pc:spChg chg="mod">
          <ac:chgData name="Kobza, Sydney" userId="a7103346-8fd0-433a-bea6-f402ec480d57" providerId="ADAL" clId="{0278F963-D5C0-4AEC-8579-11F5D7AA6D38}" dt="2021-07-21T17:37:51.499" v="81" actId="313"/>
          <ac:spMkLst>
            <pc:docMk/>
            <pc:sldMk cId="1024136323" sldId="273"/>
            <ac:spMk id="3" creationId="{00000000-0000-0000-0000-000000000000}"/>
          </ac:spMkLst>
        </pc:spChg>
      </pc:sldChg>
      <pc:sldChg chg="addSp delSp modSp mod">
        <pc:chgData name="Kobza, Sydney" userId="a7103346-8fd0-433a-bea6-f402ec480d57" providerId="ADAL" clId="{0278F963-D5C0-4AEC-8579-11F5D7AA6D38}" dt="2021-07-21T21:41:08.473" v="1281" actId="1076"/>
        <pc:sldMkLst>
          <pc:docMk/>
          <pc:sldMk cId="2819635597" sldId="274"/>
        </pc:sldMkLst>
        <pc:spChg chg="del">
          <ac:chgData name="Kobza, Sydney" userId="a7103346-8fd0-433a-bea6-f402ec480d57" providerId="ADAL" clId="{0278F963-D5C0-4AEC-8579-11F5D7AA6D38}" dt="2021-07-21T21:40:37.219" v="1276" actId="478"/>
          <ac:spMkLst>
            <pc:docMk/>
            <pc:sldMk cId="2819635597" sldId="274"/>
            <ac:spMk id="2" creationId="{0FDBDD53-57A2-454C-A773-0439C1106556}"/>
          </ac:spMkLst>
        </pc:spChg>
        <pc:spChg chg="mod">
          <ac:chgData name="Kobza, Sydney" userId="a7103346-8fd0-433a-bea6-f402ec480d57" providerId="ADAL" clId="{0278F963-D5C0-4AEC-8579-11F5D7AA6D38}" dt="2021-07-21T21:41:08.473" v="1281" actId="1076"/>
          <ac:spMkLst>
            <pc:docMk/>
            <pc:sldMk cId="2819635597" sldId="274"/>
            <ac:spMk id="3" creationId="{B9987787-76DA-334C-9400-AFF40C6D22F6}"/>
          </ac:spMkLst>
        </pc:spChg>
        <pc:spChg chg="add del mod">
          <ac:chgData name="Kobza, Sydney" userId="a7103346-8fd0-433a-bea6-f402ec480d57" providerId="ADAL" clId="{0278F963-D5C0-4AEC-8579-11F5D7AA6D38}" dt="2021-07-21T21:40:48.133" v="1278" actId="478"/>
          <ac:spMkLst>
            <pc:docMk/>
            <pc:sldMk cId="2819635597" sldId="274"/>
            <ac:spMk id="5" creationId="{9EBC2DF5-AFA1-4311-98A6-CDAC23783535}"/>
          </ac:spMkLst>
        </pc:spChg>
        <pc:picChg chg="add mod">
          <ac:chgData name="Kobza, Sydney" userId="a7103346-8fd0-433a-bea6-f402ec480d57" providerId="ADAL" clId="{0278F963-D5C0-4AEC-8579-11F5D7AA6D38}" dt="2021-07-21T21:41:04.100" v="1280" actId="1076"/>
          <ac:picMkLst>
            <pc:docMk/>
            <pc:sldMk cId="2819635597" sldId="274"/>
            <ac:picMk id="7" creationId="{C74256E4-063F-4A0B-981F-DBFC979905CB}"/>
          </ac:picMkLst>
        </pc:picChg>
      </pc:sldChg>
      <pc:sldChg chg="modSp mod">
        <pc:chgData name="Kobza, Sydney" userId="a7103346-8fd0-433a-bea6-f402ec480d57" providerId="ADAL" clId="{0278F963-D5C0-4AEC-8579-11F5D7AA6D38}" dt="2021-07-22T13:25:14.573" v="2151" actId="20577"/>
        <pc:sldMkLst>
          <pc:docMk/>
          <pc:sldMk cId="3889529626" sldId="275"/>
        </pc:sldMkLst>
        <pc:spChg chg="mod">
          <ac:chgData name="Kobza, Sydney" userId="a7103346-8fd0-433a-bea6-f402ec480d57" providerId="ADAL" clId="{0278F963-D5C0-4AEC-8579-11F5D7AA6D38}" dt="2021-07-22T13:25:14.573" v="2151" actId="20577"/>
          <ac:spMkLst>
            <pc:docMk/>
            <pc:sldMk cId="3889529626" sldId="275"/>
            <ac:spMk id="3" creationId="{7DBCEE45-8AEF-474A-986F-737666BC34E0}"/>
          </ac:spMkLst>
        </pc:spChg>
      </pc:sldChg>
      <pc:sldChg chg="modSp mod modClrScheme chgLayout">
        <pc:chgData name="Kobza, Sydney" userId="a7103346-8fd0-433a-bea6-f402ec480d57" providerId="ADAL" clId="{0278F963-D5C0-4AEC-8579-11F5D7AA6D38}" dt="2021-07-22T12:57:32.170" v="1912" actId="313"/>
        <pc:sldMkLst>
          <pc:docMk/>
          <pc:sldMk cId="160183642" sldId="276"/>
        </pc:sldMkLst>
        <pc:spChg chg="mod ord">
          <ac:chgData name="Kobza, Sydney" userId="a7103346-8fd0-433a-bea6-f402ec480d57" providerId="ADAL" clId="{0278F963-D5C0-4AEC-8579-11F5D7AA6D38}" dt="2021-07-22T12:54:54.625" v="1712" actId="700"/>
          <ac:spMkLst>
            <pc:docMk/>
            <pc:sldMk cId="160183642" sldId="276"/>
            <ac:spMk id="2" creationId="{78C89605-426A-D94C-8D68-B193A505539A}"/>
          </ac:spMkLst>
        </pc:spChg>
        <pc:spChg chg="mod ord">
          <ac:chgData name="Kobza, Sydney" userId="a7103346-8fd0-433a-bea6-f402ec480d57" providerId="ADAL" clId="{0278F963-D5C0-4AEC-8579-11F5D7AA6D38}" dt="2021-07-22T12:57:32.170" v="1912" actId="313"/>
          <ac:spMkLst>
            <pc:docMk/>
            <pc:sldMk cId="160183642" sldId="276"/>
            <ac:spMk id="3" creationId="{4E4E6639-E19C-5C49-8181-6FC4F9CEC011}"/>
          </ac:spMkLst>
        </pc:spChg>
      </pc:sldChg>
      <pc:sldChg chg="modSp mod">
        <pc:chgData name="Kobza, Sydney" userId="a7103346-8fd0-433a-bea6-f402ec480d57" providerId="ADAL" clId="{0278F963-D5C0-4AEC-8579-11F5D7AA6D38}" dt="2021-07-21T17:42:06.612" v="122" actId="20577"/>
        <pc:sldMkLst>
          <pc:docMk/>
          <pc:sldMk cId="1226760173" sldId="278"/>
        </pc:sldMkLst>
        <pc:spChg chg="mod">
          <ac:chgData name="Kobza, Sydney" userId="a7103346-8fd0-433a-bea6-f402ec480d57" providerId="ADAL" clId="{0278F963-D5C0-4AEC-8579-11F5D7AA6D38}" dt="2021-07-21T17:42:06.612" v="122" actId="20577"/>
          <ac:spMkLst>
            <pc:docMk/>
            <pc:sldMk cId="1226760173" sldId="278"/>
            <ac:spMk id="2" creationId="{1529DBC8-5A13-AA4B-B331-F2DB8111BE64}"/>
          </ac:spMkLst>
        </pc:spChg>
      </pc:sldChg>
      <pc:sldChg chg="modSp mod">
        <pc:chgData name="Kobza, Sydney" userId="a7103346-8fd0-433a-bea6-f402ec480d57" providerId="ADAL" clId="{0278F963-D5C0-4AEC-8579-11F5D7AA6D38}" dt="2021-07-21T17:43:04.374" v="235" actId="20577"/>
        <pc:sldMkLst>
          <pc:docMk/>
          <pc:sldMk cId="1858827960" sldId="279"/>
        </pc:sldMkLst>
        <pc:spChg chg="mod">
          <ac:chgData name="Kobza, Sydney" userId="a7103346-8fd0-433a-bea6-f402ec480d57" providerId="ADAL" clId="{0278F963-D5C0-4AEC-8579-11F5D7AA6D38}" dt="2021-07-21T17:42:15.863" v="138" actId="20577"/>
          <ac:spMkLst>
            <pc:docMk/>
            <pc:sldMk cId="1858827960" sldId="279"/>
            <ac:spMk id="2" creationId="{3A4F36E2-8951-C448-8D9B-83CCD43D69B2}"/>
          </ac:spMkLst>
        </pc:spChg>
        <pc:spChg chg="mod">
          <ac:chgData name="Kobza, Sydney" userId="a7103346-8fd0-433a-bea6-f402ec480d57" providerId="ADAL" clId="{0278F963-D5C0-4AEC-8579-11F5D7AA6D38}" dt="2021-07-21T17:43:04.374" v="235" actId="20577"/>
          <ac:spMkLst>
            <pc:docMk/>
            <pc:sldMk cId="1858827960" sldId="279"/>
            <ac:spMk id="3" creationId="{A0D5E3BD-18E8-7E4B-8C77-40FF794A6543}"/>
          </ac:spMkLst>
        </pc:spChg>
      </pc:sldChg>
      <pc:sldChg chg="addSp modSp mod modClrScheme chgLayout">
        <pc:chgData name="Kobza, Sydney" userId="a7103346-8fd0-433a-bea6-f402ec480d57" providerId="ADAL" clId="{0278F963-D5C0-4AEC-8579-11F5D7AA6D38}" dt="2021-07-21T19:22:18.366" v="1084" actId="122"/>
        <pc:sldMkLst>
          <pc:docMk/>
          <pc:sldMk cId="3137560052" sldId="283"/>
        </pc:sldMkLst>
        <pc:spChg chg="add mod ord">
          <ac:chgData name="Kobza, Sydney" userId="a7103346-8fd0-433a-bea6-f402ec480d57" providerId="ADAL" clId="{0278F963-D5C0-4AEC-8579-11F5D7AA6D38}" dt="2021-07-21T19:22:14.913" v="1083" actId="700"/>
          <ac:spMkLst>
            <pc:docMk/>
            <pc:sldMk cId="3137560052" sldId="283"/>
            <ac:spMk id="2" creationId="{9B85AEFB-D384-4E78-A39B-4492CE1EC61C}"/>
          </ac:spMkLst>
        </pc:spChg>
        <pc:spChg chg="mod ord">
          <ac:chgData name="Kobza, Sydney" userId="a7103346-8fd0-433a-bea6-f402ec480d57" providerId="ADAL" clId="{0278F963-D5C0-4AEC-8579-11F5D7AA6D38}" dt="2021-07-21T19:22:18.366" v="1084" actId="122"/>
          <ac:spMkLst>
            <pc:docMk/>
            <pc:sldMk cId="3137560052" sldId="283"/>
            <ac:spMk id="3" creationId="{B5302BFA-3B68-4F3D-8818-FC53C693F2A9}"/>
          </ac:spMkLst>
        </pc:spChg>
      </pc:sldChg>
      <pc:sldChg chg="del">
        <pc:chgData name="Kobza, Sydney" userId="a7103346-8fd0-433a-bea6-f402ec480d57" providerId="ADAL" clId="{0278F963-D5C0-4AEC-8579-11F5D7AA6D38}" dt="2021-07-21T17:37:20.142" v="68" actId="2696"/>
        <pc:sldMkLst>
          <pc:docMk/>
          <pc:sldMk cId="2168309724" sldId="284"/>
        </pc:sldMkLst>
      </pc:sldChg>
      <pc:sldChg chg="addSp modSp mod modClrScheme chgLayout">
        <pc:chgData name="Kobza, Sydney" userId="a7103346-8fd0-433a-bea6-f402ec480d57" providerId="ADAL" clId="{0278F963-D5C0-4AEC-8579-11F5D7AA6D38}" dt="2021-07-21T19:22:29.034" v="1086" actId="122"/>
        <pc:sldMkLst>
          <pc:docMk/>
          <pc:sldMk cId="3098727274" sldId="285"/>
        </pc:sldMkLst>
        <pc:spChg chg="add mod ord">
          <ac:chgData name="Kobza, Sydney" userId="a7103346-8fd0-433a-bea6-f402ec480d57" providerId="ADAL" clId="{0278F963-D5C0-4AEC-8579-11F5D7AA6D38}" dt="2021-07-21T19:22:26.046" v="1085" actId="700"/>
          <ac:spMkLst>
            <pc:docMk/>
            <pc:sldMk cId="3098727274" sldId="285"/>
            <ac:spMk id="2" creationId="{2E1B47C6-7E81-4290-9DAF-E171DEFD6346}"/>
          </ac:spMkLst>
        </pc:spChg>
        <pc:spChg chg="mod ord">
          <ac:chgData name="Kobza, Sydney" userId="a7103346-8fd0-433a-bea6-f402ec480d57" providerId="ADAL" clId="{0278F963-D5C0-4AEC-8579-11F5D7AA6D38}" dt="2021-07-21T19:22:29.034" v="1086" actId="122"/>
          <ac:spMkLst>
            <pc:docMk/>
            <pc:sldMk cId="3098727274" sldId="285"/>
            <ac:spMk id="3" creationId="{B5302BFA-3B68-4F3D-8818-FC53C693F2A9}"/>
          </ac:spMkLst>
        </pc:spChg>
      </pc:sldChg>
      <pc:sldChg chg="addSp modSp mod modClrScheme chgLayout">
        <pc:chgData name="Kobza, Sydney" userId="a7103346-8fd0-433a-bea6-f402ec480d57" providerId="ADAL" clId="{0278F963-D5C0-4AEC-8579-11F5D7AA6D38}" dt="2021-07-21T19:22:07.900" v="1082" actId="122"/>
        <pc:sldMkLst>
          <pc:docMk/>
          <pc:sldMk cId="975040128" sldId="287"/>
        </pc:sldMkLst>
        <pc:spChg chg="add mod ord">
          <ac:chgData name="Kobza, Sydney" userId="a7103346-8fd0-433a-bea6-f402ec480d57" providerId="ADAL" clId="{0278F963-D5C0-4AEC-8579-11F5D7AA6D38}" dt="2021-07-21T19:22:02.114" v="1081" actId="700"/>
          <ac:spMkLst>
            <pc:docMk/>
            <pc:sldMk cId="975040128" sldId="287"/>
            <ac:spMk id="2" creationId="{2C000340-C7CA-4735-AAD4-6973D54A08D5}"/>
          </ac:spMkLst>
        </pc:spChg>
        <pc:spChg chg="mod ord">
          <ac:chgData name="Kobza, Sydney" userId="a7103346-8fd0-433a-bea6-f402ec480d57" providerId="ADAL" clId="{0278F963-D5C0-4AEC-8579-11F5D7AA6D38}" dt="2021-07-21T19:22:07.900" v="1082" actId="122"/>
          <ac:spMkLst>
            <pc:docMk/>
            <pc:sldMk cId="975040128" sldId="287"/>
            <ac:spMk id="5" creationId="{25D65C6E-909A-4E21-9505-3D1CE694E5D6}"/>
          </ac:spMkLst>
        </pc:spChg>
      </pc:sldChg>
      <pc:sldChg chg="modSp mod">
        <pc:chgData name="Kobza, Sydney" userId="a7103346-8fd0-433a-bea6-f402ec480d57" providerId="ADAL" clId="{0278F963-D5C0-4AEC-8579-11F5D7AA6D38}" dt="2021-07-22T12:59:38.194" v="2055" actId="20577"/>
        <pc:sldMkLst>
          <pc:docMk/>
          <pc:sldMk cId="3046865704" sldId="310"/>
        </pc:sldMkLst>
        <pc:spChg chg="mod">
          <ac:chgData name="Kobza, Sydney" userId="a7103346-8fd0-433a-bea6-f402ec480d57" providerId="ADAL" clId="{0278F963-D5C0-4AEC-8579-11F5D7AA6D38}" dt="2021-07-22T12:59:38.194" v="2055" actId="20577"/>
          <ac:spMkLst>
            <pc:docMk/>
            <pc:sldMk cId="3046865704" sldId="310"/>
            <ac:spMk id="3" creationId="{B9987787-76DA-334C-9400-AFF40C6D22F6}"/>
          </ac:spMkLst>
        </pc:spChg>
      </pc:sldChg>
      <pc:sldChg chg="addSp modSp mod">
        <pc:chgData name="Kobza, Sydney" userId="a7103346-8fd0-433a-bea6-f402ec480d57" providerId="ADAL" clId="{0278F963-D5C0-4AEC-8579-11F5D7AA6D38}" dt="2021-07-21T21:46:20.561" v="1418" actId="1076"/>
        <pc:sldMkLst>
          <pc:docMk/>
          <pc:sldMk cId="108358223" sldId="311"/>
        </pc:sldMkLst>
        <pc:spChg chg="mod">
          <ac:chgData name="Kobza, Sydney" userId="a7103346-8fd0-433a-bea6-f402ec480d57" providerId="ADAL" clId="{0278F963-D5C0-4AEC-8579-11F5D7AA6D38}" dt="2021-07-21T21:46:17.631" v="1417" actId="14100"/>
          <ac:spMkLst>
            <pc:docMk/>
            <pc:sldMk cId="108358223" sldId="311"/>
            <ac:spMk id="2" creationId="{0FDBDD53-57A2-454C-A773-0439C1106556}"/>
          </ac:spMkLst>
        </pc:spChg>
        <pc:spChg chg="mod">
          <ac:chgData name="Kobza, Sydney" userId="a7103346-8fd0-433a-bea6-f402ec480d57" providerId="ADAL" clId="{0278F963-D5C0-4AEC-8579-11F5D7AA6D38}" dt="2021-07-21T21:46:13.542" v="1416" actId="1076"/>
          <ac:spMkLst>
            <pc:docMk/>
            <pc:sldMk cId="108358223" sldId="311"/>
            <ac:spMk id="3" creationId="{B9987787-76DA-334C-9400-AFF40C6D22F6}"/>
          </ac:spMkLst>
        </pc:spChg>
        <pc:picChg chg="add mod">
          <ac:chgData name="Kobza, Sydney" userId="a7103346-8fd0-433a-bea6-f402ec480d57" providerId="ADAL" clId="{0278F963-D5C0-4AEC-8579-11F5D7AA6D38}" dt="2021-07-21T21:46:20.561" v="1418" actId="1076"/>
          <ac:picMkLst>
            <pc:docMk/>
            <pc:sldMk cId="108358223" sldId="311"/>
            <ac:picMk id="1026" creationId="{93AC005D-184B-4BC7-8767-940B543883E5}"/>
          </ac:picMkLst>
        </pc:picChg>
      </pc:sldChg>
      <pc:sldChg chg="modSp mod modClrScheme chgLayout">
        <pc:chgData name="Kobza, Sydney" userId="a7103346-8fd0-433a-bea6-f402ec480d57" providerId="ADAL" clId="{0278F963-D5C0-4AEC-8579-11F5D7AA6D38}" dt="2021-07-21T19:26:00.621" v="1252" actId="14100"/>
        <pc:sldMkLst>
          <pc:docMk/>
          <pc:sldMk cId="3079940513" sldId="312"/>
        </pc:sldMkLst>
        <pc:spChg chg="mod ord">
          <ac:chgData name="Kobza, Sydney" userId="a7103346-8fd0-433a-bea6-f402ec480d57" providerId="ADAL" clId="{0278F963-D5C0-4AEC-8579-11F5D7AA6D38}" dt="2021-07-21T19:25:45.680" v="1249" actId="1076"/>
          <ac:spMkLst>
            <pc:docMk/>
            <pc:sldMk cId="3079940513" sldId="312"/>
            <ac:spMk id="2" creationId="{22474994-FCB3-46EA-8B65-FAC0E55776DC}"/>
          </ac:spMkLst>
        </pc:spChg>
        <pc:spChg chg="mod ord">
          <ac:chgData name="Kobza, Sydney" userId="a7103346-8fd0-433a-bea6-f402ec480d57" providerId="ADAL" clId="{0278F963-D5C0-4AEC-8579-11F5D7AA6D38}" dt="2021-07-21T19:25:55.603" v="1251" actId="20577"/>
          <ac:spMkLst>
            <pc:docMk/>
            <pc:sldMk cId="3079940513" sldId="312"/>
            <ac:spMk id="3" creationId="{729F4747-A3CB-48AD-95D8-37A53CCB2FF7}"/>
          </ac:spMkLst>
        </pc:spChg>
        <pc:picChg chg="mod">
          <ac:chgData name="Kobza, Sydney" userId="a7103346-8fd0-433a-bea6-f402ec480d57" providerId="ADAL" clId="{0278F963-D5C0-4AEC-8579-11F5D7AA6D38}" dt="2021-07-21T19:26:00.621" v="1252" actId="14100"/>
          <ac:picMkLst>
            <pc:docMk/>
            <pc:sldMk cId="3079940513" sldId="312"/>
            <ac:picMk id="5" creationId="{6E3FDFD6-C374-415A-BE73-8558BE4856C0}"/>
          </ac:picMkLst>
        </pc:picChg>
      </pc:sldChg>
      <pc:sldChg chg="addSp delSp modSp mod modClrScheme chgLayout">
        <pc:chgData name="Kobza, Sydney" userId="a7103346-8fd0-433a-bea6-f402ec480d57" providerId="ADAL" clId="{0278F963-D5C0-4AEC-8579-11F5D7AA6D38}" dt="2021-07-21T19:28:12.873" v="1267" actId="700"/>
        <pc:sldMkLst>
          <pc:docMk/>
          <pc:sldMk cId="2870544485" sldId="313"/>
        </pc:sldMkLst>
        <pc:spChg chg="add del mod ord">
          <ac:chgData name="Kobza, Sydney" userId="a7103346-8fd0-433a-bea6-f402ec480d57" providerId="ADAL" clId="{0278F963-D5C0-4AEC-8579-11F5D7AA6D38}" dt="2021-07-21T19:28:12.873" v="1267" actId="700"/>
          <ac:spMkLst>
            <pc:docMk/>
            <pc:sldMk cId="2870544485" sldId="313"/>
            <ac:spMk id="2" creationId="{BFF1F285-D358-45D8-8FD6-DEC6CC48B9F0}"/>
          </ac:spMkLst>
        </pc:spChg>
        <pc:spChg chg="mod ord">
          <ac:chgData name="Kobza, Sydney" userId="a7103346-8fd0-433a-bea6-f402ec480d57" providerId="ADAL" clId="{0278F963-D5C0-4AEC-8579-11F5D7AA6D38}" dt="2021-07-21T19:28:12.873" v="1267" actId="700"/>
          <ac:spMkLst>
            <pc:docMk/>
            <pc:sldMk cId="2870544485" sldId="313"/>
            <ac:spMk id="3" creationId="{F6675BC0-ACA6-47C5-AD5B-46CFB7EA9A13}"/>
          </ac:spMkLst>
        </pc:spChg>
      </pc:sldChg>
      <pc:sldChg chg="addSp delSp modSp mod setBg modClrScheme chgLayout modNotesTx">
        <pc:chgData name="Kobza, Sydney" userId="a7103346-8fd0-433a-bea6-f402ec480d57" providerId="ADAL" clId="{0278F963-D5C0-4AEC-8579-11F5D7AA6D38}" dt="2021-07-21T19:27:43.546" v="1265" actId="207"/>
        <pc:sldMkLst>
          <pc:docMk/>
          <pc:sldMk cId="1371967598" sldId="314"/>
        </pc:sldMkLst>
        <pc:spChg chg="add del mod ord">
          <ac:chgData name="Kobza, Sydney" userId="a7103346-8fd0-433a-bea6-f402ec480d57" providerId="ADAL" clId="{0278F963-D5C0-4AEC-8579-11F5D7AA6D38}" dt="2021-07-21T17:41:56.869" v="109" actId="700"/>
          <ac:spMkLst>
            <pc:docMk/>
            <pc:sldMk cId="1371967598" sldId="314"/>
            <ac:spMk id="2" creationId="{5EE9207F-BB18-4965-B2C9-14111227FF3E}"/>
          </ac:spMkLst>
        </pc:spChg>
        <pc:spChg chg="add del mod ord">
          <ac:chgData name="Kobza, Sydney" userId="a7103346-8fd0-433a-bea6-f402ec480d57" providerId="ADAL" clId="{0278F963-D5C0-4AEC-8579-11F5D7AA6D38}" dt="2021-07-21T19:27:04.872" v="1257" actId="700"/>
          <ac:spMkLst>
            <pc:docMk/>
            <pc:sldMk cId="1371967598" sldId="314"/>
            <ac:spMk id="3" creationId="{72515112-0374-479B-BA83-E44337A1A3EB}"/>
          </ac:spMkLst>
        </pc:spChg>
        <pc:spChg chg="add del mod ord">
          <ac:chgData name="Kobza, Sydney" userId="a7103346-8fd0-433a-bea6-f402ec480d57" providerId="ADAL" clId="{0278F963-D5C0-4AEC-8579-11F5D7AA6D38}" dt="2021-07-21T19:27:04.872" v="1257" actId="700"/>
          <ac:spMkLst>
            <pc:docMk/>
            <pc:sldMk cId="1371967598" sldId="314"/>
            <ac:spMk id="4" creationId="{91A25860-87B6-4827-94E4-10DA730E2528}"/>
          </ac:spMkLst>
        </pc:spChg>
        <pc:spChg chg="add del mod ord">
          <ac:chgData name="Kobza, Sydney" userId="a7103346-8fd0-433a-bea6-f402ec480d57" providerId="ADAL" clId="{0278F963-D5C0-4AEC-8579-11F5D7AA6D38}" dt="2021-07-21T19:27:28.080" v="1263" actId="478"/>
          <ac:spMkLst>
            <pc:docMk/>
            <pc:sldMk cId="1371967598" sldId="314"/>
            <ac:spMk id="5" creationId="{A3DCEB5F-576D-4B3E-8EA5-081675BA44C1}"/>
          </ac:spMkLst>
        </pc:spChg>
        <pc:spChg chg="add del mod ord">
          <ac:chgData name="Kobza, Sydney" userId="a7103346-8fd0-433a-bea6-f402ec480d57" providerId="ADAL" clId="{0278F963-D5C0-4AEC-8579-11F5D7AA6D38}" dt="2021-07-21T19:27:23.634" v="1262" actId="478"/>
          <ac:spMkLst>
            <pc:docMk/>
            <pc:sldMk cId="1371967598" sldId="314"/>
            <ac:spMk id="6" creationId="{FD9DEB59-0ECA-43AA-9AE3-202AD006FB33}"/>
          </ac:spMkLst>
        </pc:spChg>
        <pc:spChg chg="mod">
          <ac:chgData name="Kobza, Sydney" userId="a7103346-8fd0-433a-bea6-f402ec480d57" providerId="ADAL" clId="{0278F963-D5C0-4AEC-8579-11F5D7AA6D38}" dt="2021-07-21T19:27:43.546" v="1265" actId="207"/>
          <ac:spMkLst>
            <pc:docMk/>
            <pc:sldMk cId="1371967598" sldId="314"/>
            <ac:spMk id="41" creationId="{748D4D77-0E81-4E9D-B591-371202FD43FE}"/>
          </ac:spMkLst>
        </pc:spChg>
      </pc:sldChg>
      <pc:sldChg chg="del">
        <pc:chgData name="Kobza, Sydney" userId="a7103346-8fd0-433a-bea6-f402ec480d57" providerId="ADAL" clId="{0278F963-D5C0-4AEC-8579-11F5D7AA6D38}" dt="2021-07-21T19:02:49.703" v="666" actId="2696"/>
        <pc:sldMkLst>
          <pc:docMk/>
          <pc:sldMk cId="998473992" sldId="315"/>
        </pc:sldMkLst>
      </pc:sldChg>
      <pc:sldChg chg="del">
        <pc:chgData name="Kobza, Sydney" userId="a7103346-8fd0-433a-bea6-f402ec480d57" providerId="ADAL" clId="{0278F963-D5C0-4AEC-8579-11F5D7AA6D38}" dt="2021-07-21T19:02:54.249" v="667" actId="2696"/>
        <pc:sldMkLst>
          <pc:docMk/>
          <pc:sldMk cId="4021313983" sldId="316"/>
        </pc:sldMkLst>
      </pc:sldChg>
      <pc:sldChg chg="add ord">
        <pc:chgData name="Kobza, Sydney" userId="a7103346-8fd0-433a-bea6-f402ec480d57" providerId="ADAL" clId="{0278F963-D5C0-4AEC-8579-11F5D7AA6D38}" dt="2021-07-22T12:55:00.233" v="1716"/>
        <pc:sldMkLst>
          <pc:docMk/>
          <pc:sldMk cId="4090421225" sldId="317"/>
        </pc:sldMkLst>
      </pc:sldChg>
      <pc:sldChg chg="modSp new del mod">
        <pc:chgData name="Kobza, Sydney" userId="a7103346-8fd0-433a-bea6-f402ec480d57" providerId="ADAL" clId="{0278F963-D5C0-4AEC-8579-11F5D7AA6D38}" dt="2021-07-21T17:41:24.279" v="82" actId="47"/>
        <pc:sldMkLst>
          <pc:docMk/>
          <pc:sldMk cId="181850055" sldId="318"/>
        </pc:sldMkLst>
        <pc:spChg chg="mod">
          <ac:chgData name="Kobza, Sydney" userId="a7103346-8fd0-433a-bea6-f402ec480d57" providerId="ADAL" clId="{0278F963-D5C0-4AEC-8579-11F5D7AA6D38}" dt="2021-07-21T17:35:41.492" v="24" actId="20577"/>
          <ac:spMkLst>
            <pc:docMk/>
            <pc:sldMk cId="181850055" sldId="318"/>
            <ac:spMk id="2" creationId="{528BA074-2930-4943-80EA-637E041C2F24}"/>
          </ac:spMkLst>
        </pc:spChg>
      </pc:sldChg>
      <pc:sldChg chg="addSp modSp new mod modClrScheme chgLayout">
        <pc:chgData name="Kobza, Sydney" userId="a7103346-8fd0-433a-bea6-f402ec480d57" providerId="ADAL" clId="{0278F963-D5C0-4AEC-8579-11F5D7AA6D38}" dt="2021-07-21T17:36:37.951" v="36" actId="700"/>
        <pc:sldMkLst>
          <pc:docMk/>
          <pc:sldMk cId="2203157197" sldId="319"/>
        </pc:sldMkLst>
        <pc:spChg chg="mod ord">
          <ac:chgData name="Kobza, Sydney" userId="a7103346-8fd0-433a-bea6-f402ec480d57" providerId="ADAL" clId="{0278F963-D5C0-4AEC-8579-11F5D7AA6D38}" dt="2021-07-21T17:36:37.951" v="36" actId="700"/>
          <ac:spMkLst>
            <pc:docMk/>
            <pc:sldMk cId="2203157197" sldId="319"/>
            <ac:spMk id="2" creationId="{8FAE385A-5AF7-4828-A171-E56DF7BE7EBB}"/>
          </ac:spMkLst>
        </pc:spChg>
        <pc:spChg chg="add mod ord">
          <ac:chgData name="Kobza, Sydney" userId="a7103346-8fd0-433a-bea6-f402ec480d57" providerId="ADAL" clId="{0278F963-D5C0-4AEC-8579-11F5D7AA6D38}" dt="2021-07-21T17:36:37.951" v="36" actId="700"/>
          <ac:spMkLst>
            <pc:docMk/>
            <pc:sldMk cId="2203157197" sldId="319"/>
            <ac:spMk id="3" creationId="{DD14EC15-B305-49F3-8205-E9304B3471E3}"/>
          </ac:spMkLst>
        </pc:spChg>
      </pc:sldChg>
      <pc:sldChg chg="modSp add mod">
        <pc:chgData name="Kobza, Sydney" userId="a7103346-8fd0-433a-bea6-f402ec480d57" providerId="ADAL" clId="{0278F963-D5C0-4AEC-8579-11F5D7AA6D38}" dt="2021-07-21T17:36:58.374" v="54" actId="20577"/>
        <pc:sldMkLst>
          <pc:docMk/>
          <pc:sldMk cId="1579714158" sldId="320"/>
        </pc:sldMkLst>
        <pc:spChg chg="mod">
          <ac:chgData name="Kobza, Sydney" userId="a7103346-8fd0-433a-bea6-f402ec480d57" providerId="ADAL" clId="{0278F963-D5C0-4AEC-8579-11F5D7AA6D38}" dt="2021-07-21T17:36:58.374" v="54" actId="20577"/>
          <ac:spMkLst>
            <pc:docMk/>
            <pc:sldMk cId="1579714158" sldId="320"/>
            <ac:spMk id="2" creationId="{8FAE385A-5AF7-4828-A171-E56DF7BE7EBB}"/>
          </ac:spMkLst>
        </pc:spChg>
      </pc:sldChg>
      <pc:sldChg chg="modSp add mod">
        <pc:chgData name="Kobza, Sydney" userId="a7103346-8fd0-433a-bea6-f402ec480d57" providerId="ADAL" clId="{0278F963-D5C0-4AEC-8579-11F5D7AA6D38}" dt="2021-07-21T17:37:15.941" v="67" actId="20577"/>
        <pc:sldMkLst>
          <pc:docMk/>
          <pc:sldMk cId="3719870486" sldId="321"/>
        </pc:sldMkLst>
        <pc:spChg chg="mod">
          <ac:chgData name="Kobza, Sydney" userId="a7103346-8fd0-433a-bea6-f402ec480d57" providerId="ADAL" clId="{0278F963-D5C0-4AEC-8579-11F5D7AA6D38}" dt="2021-07-21T17:37:15.941" v="67" actId="20577"/>
          <ac:spMkLst>
            <pc:docMk/>
            <pc:sldMk cId="3719870486" sldId="321"/>
            <ac:spMk id="2" creationId="{8FAE385A-5AF7-4828-A171-E56DF7BE7EBB}"/>
          </ac:spMkLst>
        </pc:spChg>
      </pc:sldChg>
      <pc:sldChg chg="modSp add mod">
        <pc:chgData name="Kobza, Sydney" userId="a7103346-8fd0-433a-bea6-f402ec480d57" providerId="ADAL" clId="{0278F963-D5C0-4AEC-8579-11F5D7AA6D38}" dt="2021-07-21T17:37:34.838" v="79" actId="20577"/>
        <pc:sldMkLst>
          <pc:docMk/>
          <pc:sldMk cId="1703744270" sldId="322"/>
        </pc:sldMkLst>
        <pc:spChg chg="mod">
          <ac:chgData name="Kobza, Sydney" userId="a7103346-8fd0-433a-bea6-f402ec480d57" providerId="ADAL" clId="{0278F963-D5C0-4AEC-8579-11F5D7AA6D38}" dt="2021-07-21T17:37:34.838" v="79" actId="20577"/>
          <ac:spMkLst>
            <pc:docMk/>
            <pc:sldMk cId="1703744270" sldId="322"/>
            <ac:spMk id="2" creationId="{8FAE385A-5AF7-4828-A171-E56DF7BE7EBB}"/>
          </ac:spMkLst>
        </pc:spChg>
      </pc:sldChg>
      <pc:sldChg chg="addSp delSp modSp mod modClrScheme chgLayout">
        <pc:chgData name="Kobza, Sydney" userId="a7103346-8fd0-433a-bea6-f402ec480d57" providerId="ADAL" clId="{0278F963-D5C0-4AEC-8579-11F5D7AA6D38}" dt="2021-07-22T12:54:20.136" v="1711" actId="33524"/>
        <pc:sldMkLst>
          <pc:docMk/>
          <pc:sldMk cId="1931913440" sldId="323"/>
        </pc:sldMkLst>
        <pc:spChg chg="mod ord">
          <ac:chgData name="Kobza, Sydney" userId="a7103346-8fd0-433a-bea6-f402ec480d57" providerId="ADAL" clId="{0278F963-D5C0-4AEC-8579-11F5D7AA6D38}" dt="2021-07-21T19:23:14.643" v="1089" actId="700"/>
          <ac:spMkLst>
            <pc:docMk/>
            <pc:sldMk cId="1931913440" sldId="323"/>
            <ac:spMk id="2" creationId="{8FAE385A-5AF7-4828-A171-E56DF7BE7EBB}"/>
          </ac:spMkLst>
        </pc:spChg>
        <pc:spChg chg="del mod ord">
          <ac:chgData name="Kobza, Sydney" userId="a7103346-8fd0-433a-bea6-f402ec480d57" providerId="ADAL" clId="{0278F963-D5C0-4AEC-8579-11F5D7AA6D38}" dt="2021-07-21T17:44:59.553" v="264" actId="700"/>
          <ac:spMkLst>
            <pc:docMk/>
            <pc:sldMk cId="1931913440" sldId="323"/>
            <ac:spMk id="3" creationId="{DD14EC15-B305-49F3-8205-E9304B3471E3}"/>
          </ac:spMkLst>
        </pc:spChg>
        <pc:spChg chg="add mod ord">
          <ac:chgData name="Kobza, Sydney" userId="a7103346-8fd0-433a-bea6-f402ec480d57" providerId="ADAL" clId="{0278F963-D5C0-4AEC-8579-11F5D7AA6D38}" dt="2021-07-22T12:54:20.136" v="1711" actId="33524"/>
          <ac:spMkLst>
            <pc:docMk/>
            <pc:sldMk cId="1931913440" sldId="323"/>
            <ac:spMk id="4" creationId="{31A3A769-19FE-49CB-AA17-B42AB56B70D1}"/>
          </ac:spMkLst>
        </pc:spChg>
      </pc:sldChg>
      <pc:sldChg chg="modSp add mod modClrScheme chgLayout">
        <pc:chgData name="Kobza, Sydney" userId="a7103346-8fd0-433a-bea6-f402ec480d57" providerId="ADAL" clId="{0278F963-D5C0-4AEC-8579-11F5D7AA6D38}" dt="2021-07-21T19:24:24.661" v="1238" actId="20577"/>
        <pc:sldMkLst>
          <pc:docMk/>
          <pc:sldMk cId="1509543795" sldId="324"/>
        </pc:sldMkLst>
        <pc:spChg chg="mod ord">
          <ac:chgData name="Kobza, Sydney" userId="a7103346-8fd0-433a-bea6-f402ec480d57" providerId="ADAL" clId="{0278F963-D5C0-4AEC-8579-11F5D7AA6D38}" dt="2021-07-21T19:23:36.006" v="1091" actId="700"/>
          <ac:spMkLst>
            <pc:docMk/>
            <pc:sldMk cId="1509543795" sldId="324"/>
            <ac:spMk id="2" creationId="{8FAE385A-5AF7-4828-A171-E56DF7BE7EBB}"/>
          </ac:spMkLst>
        </pc:spChg>
        <pc:spChg chg="mod ord">
          <ac:chgData name="Kobza, Sydney" userId="a7103346-8fd0-433a-bea6-f402ec480d57" providerId="ADAL" clId="{0278F963-D5C0-4AEC-8579-11F5D7AA6D38}" dt="2021-07-21T19:24:24.661" v="1238" actId="20577"/>
          <ac:spMkLst>
            <pc:docMk/>
            <pc:sldMk cId="1509543795" sldId="324"/>
            <ac:spMk id="4" creationId="{31A3A769-19FE-49CB-AA17-B42AB56B70D1}"/>
          </ac:spMkLst>
        </pc:spChg>
      </pc:sldChg>
      <pc:sldChg chg="modSp add mod modClrScheme chgLayout">
        <pc:chgData name="Kobza, Sydney" userId="a7103346-8fd0-433a-bea6-f402ec480d57" providerId="ADAL" clId="{0278F963-D5C0-4AEC-8579-11F5D7AA6D38}" dt="2021-07-21T21:41:21.417" v="1286" actId="20577"/>
        <pc:sldMkLst>
          <pc:docMk/>
          <pc:sldMk cId="3483639432" sldId="325"/>
        </pc:sldMkLst>
        <pc:spChg chg="mod ord">
          <ac:chgData name="Kobza, Sydney" userId="a7103346-8fd0-433a-bea6-f402ec480d57" providerId="ADAL" clId="{0278F963-D5C0-4AEC-8579-11F5D7AA6D38}" dt="2021-07-21T19:23:30.350" v="1090" actId="700"/>
          <ac:spMkLst>
            <pc:docMk/>
            <pc:sldMk cId="3483639432" sldId="325"/>
            <ac:spMk id="2" creationId="{8FAE385A-5AF7-4828-A171-E56DF7BE7EBB}"/>
          </ac:spMkLst>
        </pc:spChg>
        <pc:spChg chg="mod ord">
          <ac:chgData name="Kobza, Sydney" userId="a7103346-8fd0-433a-bea6-f402ec480d57" providerId="ADAL" clId="{0278F963-D5C0-4AEC-8579-11F5D7AA6D38}" dt="2021-07-21T21:41:21.417" v="1286" actId="20577"/>
          <ac:spMkLst>
            <pc:docMk/>
            <pc:sldMk cId="3483639432" sldId="325"/>
            <ac:spMk id="4" creationId="{31A3A769-19FE-49CB-AA17-B42AB56B70D1}"/>
          </ac:spMkLst>
        </pc:spChg>
      </pc:sldChg>
      <pc:sldChg chg="addSp delSp modSp new mod modClrScheme chgLayout">
        <pc:chgData name="Kobza, Sydney" userId="a7103346-8fd0-433a-bea6-f402ec480d57" providerId="ADAL" clId="{0278F963-D5C0-4AEC-8579-11F5D7AA6D38}" dt="2021-07-21T21:39:22.232" v="1273" actId="1076"/>
        <pc:sldMkLst>
          <pc:docMk/>
          <pc:sldMk cId="1400047050" sldId="326"/>
        </pc:sldMkLst>
        <pc:spChg chg="del mod ord">
          <ac:chgData name="Kobza, Sydney" userId="a7103346-8fd0-433a-bea6-f402ec480d57" providerId="ADAL" clId="{0278F963-D5C0-4AEC-8579-11F5D7AA6D38}" dt="2021-07-21T21:39:15.626" v="1270" actId="931"/>
          <ac:spMkLst>
            <pc:docMk/>
            <pc:sldMk cId="1400047050" sldId="326"/>
            <ac:spMk id="2" creationId="{B33B3D58-EEB6-413C-948E-32EA62DBD911}"/>
          </ac:spMkLst>
        </pc:spChg>
        <pc:spChg chg="mod ord">
          <ac:chgData name="Kobza, Sydney" userId="a7103346-8fd0-433a-bea6-f402ec480d57" providerId="ADAL" clId="{0278F963-D5C0-4AEC-8579-11F5D7AA6D38}" dt="2021-07-21T19:22:51.899" v="1088" actId="122"/>
          <ac:spMkLst>
            <pc:docMk/>
            <pc:sldMk cId="1400047050" sldId="326"/>
            <ac:spMk id="3" creationId="{77A55A01-4B16-4E8C-A441-AAB27E9B9867}"/>
          </ac:spMkLst>
        </pc:spChg>
        <pc:picChg chg="add mod">
          <ac:chgData name="Kobza, Sydney" userId="a7103346-8fd0-433a-bea6-f402ec480d57" providerId="ADAL" clId="{0278F963-D5C0-4AEC-8579-11F5D7AA6D38}" dt="2021-07-21T21:39:22.232" v="1273" actId="1076"/>
          <ac:picMkLst>
            <pc:docMk/>
            <pc:sldMk cId="1400047050" sldId="326"/>
            <ac:picMk id="5" creationId="{D000895D-7E30-41D9-834E-0CD03C79BBED}"/>
          </ac:picMkLst>
        </pc:picChg>
      </pc:sldChg>
      <pc:sldChg chg="addSp delSp modSp new mod modClrScheme chgLayout">
        <pc:chgData name="Kobza, Sydney" userId="a7103346-8fd0-433a-bea6-f402ec480d57" providerId="ADAL" clId="{0278F963-D5C0-4AEC-8579-11F5D7AA6D38}" dt="2021-07-21T21:39:28.478" v="1275" actId="5793"/>
        <pc:sldMkLst>
          <pc:docMk/>
          <pc:sldMk cId="1822060158" sldId="327"/>
        </pc:sldMkLst>
        <pc:spChg chg="del mod ord">
          <ac:chgData name="Kobza, Sydney" userId="a7103346-8fd0-433a-bea6-f402ec480d57" providerId="ADAL" clId="{0278F963-D5C0-4AEC-8579-11F5D7AA6D38}" dt="2021-07-21T19:14:10.750" v="867" actId="700"/>
          <ac:spMkLst>
            <pc:docMk/>
            <pc:sldMk cId="1822060158" sldId="327"/>
            <ac:spMk id="2" creationId="{A2F95B6E-5D9D-4684-B623-056EA2E17F45}"/>
          </ac:spMkLst>
        </pc:spChg>
        <pc:spChg chg="del mod ord">
          <ac:chgData name="Kobza, Sydney" userId="a7103346-8fd0-433a-bea6-f402ec480d57" providerId="ADAL" clId="{0278F963-D5C0-4AEC-8579-11F5D7AA6D38}" dt="2021-07-21T19:14:10.750" v="867" actId="700"/>
          <ac:spMkLst>
            <pc:docMk/>
            <pc:sldMk cId="1822060158" sldId="327"/>
            <ac:spMk id="3" creationId="{8E25A064-1558-445F-ABA1-3C09194386CD}"/>
          </ac:spMkLst>
        </pc:spChg>
        <pc:spChg chg="add mod ord">
          <ac:chgData name="Kobza, Sydney" userId="a7103346-8fd0-433a-bea6-f402ec480d57" providerId="ADAL" clId="{0278F963-D5C0-4AEC-8579-11F5D7AA6D38}" dt="2021-07-21T19:14:25.909" v="887" actId="20577"/>
          <ac:spMkLst>
            <pc:docMk/>
            <pc:sldMk cId="1822060158" sldId="327"/>
            <ac:spMk id="4" creationId="{927C0570-DAF3-43E4-976E-A9B6115C3CA7}"/>
          </ac:spMkLst>
        </pc:spChg>
        <pc:spChg chg="add mod ord">
          <ac:chgData name="Kobza, Sydney" userId="a7103346-8fd0-433a-bea6-f402ec480d57" providerId="ADAL" clId="{0278F963-D5C0-4AEC-8579-11F5D7AA6D38}" dt="2021-07-21T21:39:28.478" v="1275" actId="5793"/>
          <ac:spMkLst>
            <pc:docMk/>
            <pc:sldMk cId="1822060158" sldId="327"/>
            <ac:spMk id="5" creationId="{6258CDAE-CB78-4771-A3F8-CCFA7DD7DA0B}"/>
          </ac:spMkLst>
        </pc:spChg>
      </pc:sldChg>
      <pc:sldChg chg="modSp new del mod">
        <pc:chgData name="Kobza, Sydney" userId="a7103346-8fd0-433a-bea6-f402ec480d57" providerId="ADAL" clId="{0278F963-D5C0-4AEC-8579-11F5D7AA6D38}" dt="2021-07-22T12:58:46.165" v="2003" actId="2696"/>
        <pc:sldMkLst>
          <pc:docMk/>
          <pc:sldMk cId="2256140752" sldId="328"/>
        </pc:sldMkLst>
        <pc:spChg chg="mod">
          <ac:chgData name="Kobza, Sydney" userId="a7103346-8fd0-433a-bea6-f402ec480d57" providerId="ADAL" clId="{0278F963-D5C0-4AEC-8579-11F5D7AA6D38}" dt="2021-07-22T12:58:41.595" v="2002" actId="20577"/>
          <ac:spMkLst>
            <pc:docMk/>
            <pc:sldMk cId="2256140752" sldId="328"/>
            <ac:spMk id="2" creationId="{18D7160F-4F89-49B6-B5D5-D42AA57C6EE1}"/>
          </ac:spMkLst>
        </pc:spChg>
      </pc:sldChg>
      <pc:sldMasterChg chg="delSldLayout">
        <pc:chgData name="Kobza, Sydney" userId="a7103346-8fd0-433a-bea6-f402ec480d57" providerId="ADAL" clId="{0278F963-D5C0-4AEC-8579-11F5D7AA6D38}" dt="2021-07-21T17:37:20.142" v="68" actId="2696"/>
        <pc:sldMasterMkLst>
          <pc:docMk/>
          <pc:sldMasterMk cId="779916890" sldId="2147483648"/>
        </pc:sldMasterMkLst>
        <pc:sldLayoutChg chg="del">
          <pc:chgData name="Kobza, Sydney" userId="a7103346-8fd0-433a-bea6-f402ec480d57" providerId="ADAL" clId="{0278F963-D5C0-4AEC-8579-11F5D7AA6D38}" dt="2021-07-21T17:37:20.142" v="68" actId="2696"/>
          <pc:sldLayoutMkLst>
            <pc:docMk/>
            <pc:sldMasterMk cId="779916890" sldId="2147483648"/>
            <pc:sldLayoutMk cId="2823419883" sldId="21474836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Non-CTE Participants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28682</c:v>
                </c:pt>
              </c:numCache>
            </c:numRef>
          </c:val>
          <c:extLst>
            <c:ext xmlns:c16="http://schemas.microsoft.com/office/drawing/2014/chart" uri="{C3380CC4-5D6E-409C-BE32-E72D297353CC}">
              <c16:uniqueId val="{00000000-2CBA-46F0-AFD4-94DA9425611D}"/>
            </c:ext>
          </c:extLst>
        </c:ser>
        <c:ser>
          <c:idx val="1"/>
          <c:order val="1"/>
          <c:tx>
            <c:strRef>
              <c:f>Sheet1!$C$1</c:f>
              <c:strCache>
                <c:ptCount val="1"/>
                <c:pt idx="0">
                  <c:v>CTE Participants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115130</c:v>
                </c:pt>
              </c:numCache>
            </c:numRef>
          </c:val>
          <c:extLst>
            <c:ext xmlns:c16="http://schemas.microsoft.com/office/drawing/2014/chart" uri="{C3380CC4-5D6E-409C-BE32-E72D297353CC}">
              <c16:uniqueId val="{00000001-2CBA-46F0-AFD4-94DA9425611D}"/>
            </c:ext>
          </c:extLst>
        </c:ser>
        <c:ser>
          <c:idx val="2"/>
          <c:order val="2"/>
          <c:tx>
            <c:strRef>
              <c:f>Sheet1!$D$1</c:f>
              <c:strCache>
                <c:ptCount val="1"/>
                <c:pt idx="0">
                  <c:v>State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143812</c:v>
                </c:pt>
              </c:numCache>
            </c:numRef>
          </c:val>
          <c:extLst>
            <c:ext xmlns:c16="http://schemas.microsoft.com/office/drawing/2014/chart" uri="{C3380CC4-5D6E-409C-BE32-E72D297353CC}">
              <c16:uniqueId val="{00000002-2CBA-46F0-AFD4-94DA9425611D}"/>
            </c:ext>
          </c:extLst>
        </c:ser>
        <c:dLbls>
          <c:dLblPos val="outEnd"/>
          <c:showLegendKey val="0"/>
          <c:showVal val="1"/>
          <c:showCatName val="0"/>
          <c:showSerName val="0"/>
          <c:showPercent val="0"/>
          <c:showBubbleSize val="0"/>
        </c:dLbls>
        <c:gapWidth val="182"/>
        <c:axId val="1218116672"/>
        <c:axId val="1218112928"/>
      </c:barChart>
      <c:catAx>
        <c:axId val="1218116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8112928"/>
        <c:crosses val="autoZero"/>
        <c:auto val="1"/>
        <c:lblAlgn val="ctr"/>
        <c:lblOffset val="100"/>
        <c:noMultiLvlLbl val="0"/>
      </c:catAx>
      <c:valAx>
        <c:axId val="1218112928"/>
        <c:scaling>
          <c:orientation val="minMax"/>
        </c:scaling>
        <c:delete val="1"/>
        <c:axPos val="b"/>
        <c:numFmt formatCode="#,##0" sourceLinked="1"/>
        <c:majorTickMark val="none"/>
        <c:minorTickMark val="none"/>
        <c:tickLblPos val="nextTo"/>
        <c:crossAx val="121811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State </c:v>
                </c:pt>
              </c:strCache>
            </c:strRef>
          </c:tx>
          <c:spPr>
            <a:solidFill>
              <a:schemeClr val="accent1"/>
            </a:solidFill>
            <a:ln>
              <a:noFill/>
            </a:ln>
            <a:effectLst/>
          </c:spPr>
          <c:invertIfNegative val="0"/>
          <c:dLbls>
            <c:dLbl>
              <c:idx val="5"/>
              <c:layout>
                <c:manualLayout>
                  <c:x val="-1.2077294685990338E-3"/>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D0-43B1-B730-C13AB71AF5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Female</c:v>
                </c:pt>
                <c:pt idx="1">
                  <c:v>Male</c:v>
                </c:pt>
                <c:pt idx="2">
                  <c:v>Learners with disabilities</c:v>
                </c:pt>
                <c:pt idx="3">
                  <c:v>English Learner</c:v>
                </c:pt>
                <c:pt idx="4">
                  <c:v>Learners from low-income families</c:v>
                </c:pt>
                <c:pt idx="5">
                  <c:v>White</c:v>
                </c:pt>
                <c:pt idx="6">
                  <c:v>Latinx</c:v>
                </c:pt>
                <c:pt idx="7">
                  <c:v>Black</c:v>
                </c:pt>
              </c:strCache>
            </c:strRef>
          </c:cat>
          <c:val>
            <c:numRef>
              <c:f>Sheet1!$B$2:$B$9</c:f>
              <c:numCache>
                <c:formatCode>0%</c:formatCode>
                <c:ptCount val="8"/>
                <c:pt idx="0">
                  <c:v>0.48</c:v>
                </c:pt>
                <c:pt idx="1">
                  <c:v>0.52</c:v>
                </c:pt>
                <c:pt idx="2">
                  <c:v>0.16</c:v>
                </c:pt>
                <c:pt idx="3">
                  <c:v>7.0000000000000007E-2</c:v>
                </c:pt>
                <c:pt idx="4">
                  <c:v>0.46</c:v>
                </c:pt>
                <c:pt idx="5">
                  <c:v>0.65</c:v>
                </c:pt>
                <c:pt idx="6">
                  <c:v>0.2</c:v>
                </c:pt>
                <c:pt idx="7">
                  <c:v>7.0000000000000007E-2</c:v>
                </c:pt>
              </c:numCache>
            </c:numRef>
          </c:val>
          <c:extLst>
            <c:ext xmlns:c16="http://schemas.microsoft.com/office/drawing/2014/chart" uri="{C3380CC4-5D6E-409C-BE32-E72D297353CC}">
              <c16:uniqueId val="{00000001-8CD0-43B1-B730-C13AB71AF5C2}"/>
            </c:ext>
          </c:extLst>
        </c:ser>
        <c:ser>
          <c:idx val="1"/>
          <c:order val="1"/>
          <c:tx>
            <c:strRef>
              <c:f>Sheet1!$C$1</c:f>
              <c:strCache>
                <c:ptCount val="1"/>
                <c:pt idx="0">
                  <c:v>Concentrators</c:v>
                </c:pt>
              </c:strCache>
            </c:strRef>
          </c:tx>
          <c:spPr>
            <a:solidFill>
              <a:schemeClr val="accent2"/>
            </a:solidFill>
            <a:ln>
              <a:noFill/>
            </a:ln>
            <a:effectLst/>
          </c:spPr>
          <c:invertIfNegative val="0"/>
          <c:dLbls>
            <c:dLbl>
              <c:idx val="0"/>
              <c:layout>
                <c:manualLayout>
                  <c:x val="-9.8278546127292818E-4"/>
                  <c:y val="-2.24948965366952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D0-43B1-B730-C13AB71AF5C2}"/>
                </c:ext>
              </c:extLst>
            </c:dLbl>
            <c:dLbl>
              <c:idx val="1"/>
              <c:layout>
                <c:manualLayout>
                  <c:x val="-2.8653295128939827E-3"/>
                  <c:y val="-2.62443797809926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D0-43B1-B730-C13AB71AF5C2}"/>
                </c:ext>
              </c:extLst>
            </c:dLbl>
            <c:dLbl>
              <c:idx val="2"/>
              <c:layout>
                <c:manualLayout>
                  <c:x val="-3.6231884057971015E-3"/>
                  <c:y val="-1.16745699828420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D0-43B1-B730-C13AB71AF5C2}"/>
                </c:ext>
              </c:extLst>
            </c:dLbl>
            <c:dLbl>
              <c:idx val="3"/>
              <c:layout>
                <c:manualLayout>
                  <c:x val="-1.2077294685990338E-3"/>
                  <c:y val="-1.4593212478552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D0-43B1-B730-C13AB71AF5C2}"/>
                </c:ext>
              </c:extLst>
            </c:dLbl>
            <c:dLbl>
              <c:idx val="4"/>
              <c:layout>
                <c:manualLayout>
                  <c:x val="-1.2077294685990338E-3"/>
                  <c:y val="-4.3780786507506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D0-43B1-B730-C13AB71AF5C2}"/>
                </c:ext>
              </c:extLst>
            </c:dLbl>
            <c:dLbl>
              <c:idx val="6"/>
              <c:layout>
                <c:manualLayout>
                  <c:x val="-3.62318840579719E-3"/>
                  <c:y val="-1.75118549742631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D0-43B1-B730-C13AB71AF5C2}"/>
                </c:ext>
              </c:extLst>
            </c:dLbl>
            <c:dLbl>
              <c:idx val="7"/>
              <c:layout>
                <c:manualLayout>
                  <c:x val="-4.428290228876519E-17"/>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D0-43B1-B730-C13AB71AF5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Female</c:v>
                </c:pt>
                <c:pt idx="1">
                  <c:v>Male</c:v>
                </c:pt>
                <c:pt idx="2">
                  <c:v>Learners with disabilities</c:v>
                </c:pt>
                <c:pt idx="3">
                  <c:v>English Learner</c:v>
                </c:pt>
                <c:pt idx="4">
                  <c:v>Learners from low-income families</c:v>
                </c:pt>
                <c:pt idx="5">
                  <c:v>White</c:v>
                </c:pt>
                <c:pt idx="6">
                  <c:v>Latinx</c:v>
                </c:pt>
                <c:pt idx="7">
                  <c:v>Black</c:v>
                </c:pt>
              </c:strCache>
            </c:strRef>
          </c:cat>
          <c:val>
            <c:numRef>
              <c:f>Sheet1!$C$2:$C$9</c:f>
              <c:numCache>
                <c:formatCode>0%</c:formatCode>
                <c:ptCount val="8"/>
                <c:pt idx="0">
                  <c:v>0.46</c:v>
                </c:pt>
                <c:pt idx="1">
                  <c:v>0.54</c:v>
                </c:pt>
                <c:pt idx="2">
                  <c:v>0.12</c:v>
                </c:pt>
                <c:pt idx="3">
                  <c:v>0.02</c:v>
                </c:pt>
                <c:pt idx="4">
                  <c:v>0.42</c:v>
                </c:pt>
                <c:pt idx="5">
                  <c:v>0.72</c:v>
                </c:pt>
                <c:pt idx="6">
                  <c:v>0.16</c:v>
                </c:pt>
                <c:pt idx="7">
                  <c:v>0.05</c:v>
                </c:pt>
              </c:numCache>
            </c:numRef>
          </c:val>
          <c:extLst>
            <c:ext xmlns:c16="http://schemas.microsoft.com/office/drawing/2014/chart" uri="{C3380CC4-5D6E-409C-BE32-E72D297353CC}">
              <c16:uniqueId val="{00000009-8CD0-43B1-B730-C13AB71AF5C2}"/>
            </c:ext>
          </c:extLst>
        </c:ser>
        <c:dLbls>
          <c:dLblPos val="outEnd"/>
          <c:showLegendKey val="0"/>
          <c:showVal val="1"/>
          <c:showCatName val="0"/>
          <c:showSerName val="0"/>
          <c:showPercent val="0"/>
          <c:showBubbleSize val="0"/>
        </c:dLbls>
        <c:gapWidth val="182"/>
        <c:axId val="931781200"/>
        <c:axId val="931784112"/>
      </c:barChart>
      <c:catAx>
        <c:axId val="93178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1784112"/>
        <c:crosses val="autoZero"/>
        <c:auto val="1"/>
        <c:lblAlgn val="ctr"/>
        <c:lblOffset val="100"/>
        <c:noMultiLvlLbl val="0"/>
      </c:catAx>
      <c:valAx>
        <c:axId val="931784112"/>
        <c:scaling>
          <c:orientation val="minMax"/>
        </c:scaling>
        <c:delete val="1"/>
        <c:axPos val="b"/>
        <c:numFmt formatCode="0%" sourceLinked="1"/>
        <c:majorTickMark val="none"/>
        <c:minorTickMark val="none"/>
        <c:tickLblPos val="nextTo"/>
        <c:crossAx val="93178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70919471719419"/>
          <c:y val="0.17616297461793012"/>
          <c:w val="0.74058161056561156"/>
          <c:h val="0.69925748292992707"/>
        </c:manualLayout>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bg2"/>
                </a:solidFill>
              </a:ln>
              <a:effectLst/>
            </c:spPr>
            <c:extLst>
              <c:ext xmlns:c16="http://schemas.microsoft.com/office/drawing/2014/chart" uri="{C3380CC4-5D6E-409C-BE32-E72D297353CC}">
                <c16:uniqueId val="{00000001-7EC3-4060-BD2B-1339579F3ECC}"/>
              </c:ext>
            </c:extLst>
          </c:dPt>
          <c:dPt>
            <c:idx val="1"/>
            <c:bubble3D val="0"/>
            <c:spPr>
              <a:solidFill>
                <a:schemeClr val="bg1"/>
              </a:solidFill>
              <a:ln w="19050">
                <a:solidFill>
                  <a:schemeClr val="bg2"/>
                </a:solidFill>
              </a:ln>
              <a:effectLst/>
            </c:spPr>
            <c:extLst>
              <c:ext xmlns:c16="http://schemas.microsoft.com/office/drawing/2014/chart" uri="{C3380CC4-5D6E-409C-BE32-E72D297353CC}">
                <c16:uniqueId val="{00000003-7EC3-4060-BD2B-1339579F3ECC}"/>
              </c:ext>
            </c:extLst>
          </c:dPt>
          <c:cat>
            <c:numRef>
              <c:f>Sheet1!$A$2:$A$3</c:f>
              <c:numCache>
                <c:formatCode>General</c:formatCode>
                <c:ptCount val="2"/>
              </c:numCache>
            </c:numRef>
          </c:cat>
          <c:val>
            <c:numRef>
              <c:f>Sheet1!$B$2:$B$3</c:f>
              <c:numCache>
                <c:formatCode>0%</c:formatCode>
                <c:ptCount val="2"/>
                <c:pt idx="0">
                  <c:v>0.3</c:v>
                </c:pt>
                <c:pt idx="1">
                  <c:v>0.7</c:v>
                </c:pt>
              </c:numCache>
            </c:numRef>
          </c:val>
          <c:extLst>
            <c:ext xmlns:c16="http://schemas.microsoft.com/office/drawing/2014/chart" uri="{C3380CC4-5D6E-409C-BE32-E72D297353CC}">
              <c16:uniqueId val="{00000004-7EC3-4060-BD2B-1339579F3ECC}"/>
            </c:ext>
          </c:extLst>
        </c:ser>
        <c:dLbls>
          <c:showLegendKey val="0"/>
          <c:showVal val="0"/>
          <c:showCatName val="0"/>
          <c:showSerName val="0"/>
          <c:showPercent val="0"/>
          <c:showBubbleSize val="0"/>
          <c:showLeaderLines val="1"/>
        </c:dLbls>
        <c:firstSliceAng val="306"/>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70919471719419"/>
          <c:y val="0.17616297461793012"/>
          <c:w val="0.74058161056561156"/>
          <c:h val="0.69925748292992707"/>
        </c:manualLayout>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bg2"/>
                </a:solidFill>
              </a:ln>
              <a:effectLst/>
            </c:spPr>
            <c:extLst>
              <c:ext xmlns:c16="http://schemas.microsoft.com/office/drawing/2014/chart" uri="{C3380CC4-5D6E-409C-BE32-E72D297353CC}">
                <c16:uniqueId val="{00000001-FA03-4C12-AFAA-4E06C2AABA99}"/>
              </c:ext>
            </c:extLst>
          </c:dPt>
          <c:dPt>
            <c:idx val="1"/>
            <c:bubble3D val="0"/>
            <c:spPr>
              <a:solidFill>
                <a:schemeClr val="bg1"/>
              </a:solidFill>
              <a:ln w="19050">
                <a:solidFill>
                  <a:schemeClr val="bg2"/>
                </a:solidFill>
              </a:ln>
              <a:effectLst/>
            </c:spPr>
            <c:extLst>
              <c:ext xmlns:c16="http://schemas.microsoft.com/office/drawing/2014/chart" uri="{C3380CC4-5D6E-409C-BE32-E72D297353CC}">
                <c16:uniqueId val="{00000003-FA03-4C12-AFAA-4E06C2AABA99}"/>
              </c:ext>
            </c:extLst>
          </c:dPt>
          <c:cat>
            <c:numRef>
              <c:f>Sheet1!$A$2:$A$3</c:f>
              <c:numCache>
                <c:formatCode>General</c:formatCode>
                <c:ptCount val="2"/>
              </c:numCache>
            </c:numRef>
          </c:cat>
          <c:val>
            <c:numRef>
              <c:f>Sheet1!$B$2:$B$3</c:f>
              <c:numCache>
                <c:formatCode>0%</c:formatCode>
                <c:ptCount val="2"/>
                <c:pt idx="0">
                  <c:v>0.8</c:v>
                </c:pt>
                <c:pt idx="1">
                  <c:v>0.2</c:v>
                </c:pt>
              </c:numCache>
            </c:numRef>
          </c:val>
          <c:extLst>
            <c:ext xmlns:c16="http://schemas.microsoft.com/office/drawing/2014/chart" uri="{C3380CC4-5D6E-409C-BE32-E72D297353CC}">
              <c16:uniqueId val="{00000004-FA03-4C12-AFAA-4E06C2AABA99}"/>
            </c:ext>
          </c:extLst>
        </c:ser>
        <c:dLbls>
          <c:showLegendKey val="0"/>
          <c:showVal val="0"/>
          <c:showCatName val="0"/>
          <c:showSerName val="0"/>
          <c:showPercent val="0"/>
          <c:showBubbleSize val="0"/>
          <c:showLeaderLines val="1"/>
        </c:dLbls>
        <c:firstSliceAng val="215"/>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57972440944883"/>
          <c:y val="2.6380003651403982E-2"/>
          <c:w val="0.58454527559055114"/>
          <c:h val="0.94843750317190556"/>
        </c:manualLayout>
      </c:layout>
      <c:barChart>
        <c:barDir val="col"/>
        <c:grouping val="clustered"/>
        <c:varyColors val="0"/>
        <c:ser>
          <c:idx val="0"/>
          <c:order val="0"/>
          <c:tx>
            <c:strRef>
              <c:f>Sheet1!$B$1</c:f>
              <c:strCache>
                <c:ptCount val="1"/>
                <c:pt idx="0">
                  <c:v>Total # of Programs Statewide</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65E5-4597-A1AA-6A2AA323373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65E5-4597-A1AA-6A2AA3233734}"/>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65E5-4597-A1AA-6A2AA323373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65E5-4597-A1AA-6A2AA3233734}"/>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65E5-4597-A1AA-6A2AA323373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Agriculture, Food, and Natural Resources</c:v>
                </c:pt>
                <c:pt idx="1">
                  <c:v>Business, Marketing, &amp; Management</c:v>
                </c:pt>
                <c:pt idx="2">
                  <c:v>Communication &amp; Information Systems</c:v>
                </c:pt>
                <c:pt idx="3">
                  <c:v>Health Sciences</c:v>
                </c:pt>
                <c:pt idx="4">
                  <c:v>Human Sciences &amp; Education</c:v>
                </c:pt>
                <c:pt idx="5">
                  <c:v>Skilled &amp; Technical Sciences</c:v>
                </c:pt>
              </c:strCache>
            </c:strRef>
          </c:cat>
          <c:val>
            <c:numRef>
              <c:f>Sheet1!$B$2:$B$7</c:f>
              <c:numCache>
                <c:formatCode>General</c:formatCode>
                <c:ptCount val="6"/>
                <c:pt idx="0">
                  <c:v>168</c:v>
                </c:pt>
                <c:pt idx="1">
                  <c:v>174</c:v>
                </c:pt>
                <c:pt idx="2">
                  <c:v>102</c:v>
                </c:pt>
                <c:pt idx="3">
                  <c:v>42</c:v>
                </c:pt>
                <c:pt idx="4">
                  <c:v>81</c:v>
                </c:pt>
                <c:pt idx="5">
                  <c:v>173</c:v>
                </c:pt>
              </c:numCache>
            </c:numRef>
          </c:val>
          <c:extLst>
            <c:ext xmlns:c16="http://schemas.microsoft.com/office/drawing/2014/chart" uri="{C3380CC4-5D6E-409C-BE32-E72D297353CC}">
              <c16:uniqueId val="{0000000C-65E5-4597-A1AA-6A2AA3233734}"/>
            </c:ext>
          </c:extLst>
        </c:ser>
        <c:dLbls>
          <c:dLblPos val="outEnd"/>
          <c:showLegendKey val="0"/>
          <c:showVal val="1"/>
          <c:showCatName val="0"/>
          <c:showSerName val="0"/>
          <c:showPercent val="0"/>
          <c:showBubbleSize val="0"/>
        </c:dLbls>
        <c:gapWidth val="219"/>
        <c:axId val="931772880"/>
        <c:axId val="931756656"/>
      </c:barChart>
      <c:catAx>
        <c:axId val="93177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1756656"/>
        <c:crosses val="autoZero"/>
        <c:auto val="1"/>
        <c:lblAlgn val="ctr"/>
        <c:lblOffset val="100"/>
        <c:noMultiLvlLbl val="0"/>
      </c:catAx>
      <c:valAx>
        <c:axId val="931756656"/>
        <c:scaling>
          <c:orientation val="minMax"/>
        </c:scaling>
        <c:delete val="1"/>
        <c:axPos val="l"/>
        <c:numFmt formatCode="General" sourceLinked="1"/>
        <c:majorTickMark val="none"/>
        <c:minorTickMark val="none"/>
        <c:tickLblPos val="nextTo"/>
        <c:crossAx val="93177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2019-2020 CTE Participants</c:v>
                </c:pt>
              </c:strCache>
            </c:strRef>
          </c:tx>
          <c:spPr>
            <a:solidFill>
              <a:srgbClr val="EE742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2-F2C5-497F-A93B-E65782BFD0D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6-F2C5-497F-A93B-E65782BFD0D8}"/>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F2C5-497F-A93B-E65782BFD0D8}"/>
              </c:ext>
            </c:extLst>
          </c:dPt>
          <c:dPt>
            <c:idx val="3"/>
            <c:invertIfNegative val="0"/>
            <c:bubble3D val="0"/>
            <c:spPr>
              <a:solidFill>
                <a:srgbClr val="7030A0"/>
              </a:solidFill>
              <a:ln>
                <a:noFill/>
              </a:ln>
              <a:effectLst/>
            </c:spPr>
            <c:extLst>
              <c:ext xmlns:c16="http://schemas.microsoft.com/office/drawing/2014/chart" uri="{C3380CC4-5D6E-409C-BE32-E72D297353CC}">
                <c16:uniqueId val="{00000001-F2C5-497F-A93B-E65782BFD0D8}"/>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A-F2C5-497F-A93B-E65782BFD0D8}"/>
              </c:ext>
            </c:extLst>
          </c:dPt>
          <c:dPt>
            <c:idx val="7"/>
            <c:invertIfNegative val="0"/>
            <c:bubble3D val="0"/>
            <c:spPr>
              <a:solidFill>
                <a:srgbClr val="7030A0"/>
              </a:solidFill>
              <a:ln>
                <a:noFill/>
              </a:ln>
              <a:effectLst/>
            </c:spPr>
            <c:extLst>
              <c:ext xmlns:c16="http://schemas.microsoft.com/office/drawing/2014/chart" uri="{C3380CC4-5D6E-409C-BE32-E72D297353CC}">
                <c16:uniqueId val="{00000000-F2C5-497F-A93B-E65782BFD0D8}"/>
              </c:ext>
            </c:extLst>
          </c:dPt>
          <c:dPt>
            <c:idx val="8"/>
            <c:invertIfNegative val="0"/>
            <c:bubble3D val="0"/>
            <c:spPr>
              <a:solidFill>
                <a:srgbClr val="C00000"/>
              </a:solidFill>
              <a:ln>
                <a:noFill/>
              </a:ln>
              <a:effectLst/>
            </c:spPr>
            <c:extLst>
              <c:ext xmlns:c16="http://schemas.microsoft.com/office/drawing/2014/chart" uri="{C3380CC4-5D6E-409C-BE32-E72D297353CC}">
                <c16:uniqueId val="{00000009-F2C5-497F-A93B-E65782BFD0D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4-F2C5-497F-A93B-E65782BFD0D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5-F2C5-497F-A93B-E65782BFD0D8}"/>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8-F2C5-497F-A93B-E65782BFD0D8}"/>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7-F2C5-497F-A93B-E65782BFD0D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Business Management</c:v>
                </c:pt>
                <c:pt idx="1">
                  <c:v>Human Sciences</c:v>
                </c:pt>
                <c:pt idx="2">
                  <c:v>Finance</c:v>
                </c:pt>
                <c:pt idx="3">
                  <c:v>Information Technology</c:v>
                </c:pt>
                <c:pt idx="4">
                  <c:v>Agriculture, Food, &amp; Natural Resources</c:v>
                </c:pt>
                <c:pt idx="5">
                  <c:v>Architecture &amp; Construction</c:v>
                </c:pt>
                <c:pt idx="6">
                  <c:v>Manufacturing</c:v>
                </c:pt>
                <c:pt idx="7">
                  <c:v>Communication Arts</c:v>
                </c:pt>
                <c:pt idx="8">
                  <c:v>Health Sciences</c:v>
                </c:pt>
                <c:pt idx="9">
                  <c:v>Energy &amp; Engineering</c:v>
                </c:pt>
                <c:pt idx="10">
                  <c:v>Hospitality &amp; Tourism</c:v>
                </c:pt>
                <c:pt idx="11">
                  <c:v>Marketing</c:v>
                </c:pt>
                <c:pt idx="12">
                  <c:v>Transportation, Distribution, &amp; Logistics</c:v>
                </c:pt>
                <c:pt idx="13">
                  <c:v>Law, Public Safety, and Corrections</c:v>
                </c:pt>
                <c:pt idx="14">
                  <c:v>Education &amp; Training</c:v>
                </c:pt>
              </c:strCache>
            </c:strRef>
          </c:cat>
          <c:val>
            <c:numRef>
              <c:f>Sheet1!$B$2:$B$16</c:f>
              <c:numCache>
                <c:formatCode>#,##0</c:formatCode>
                <c:ptCount val="15"/>
                <c:pt idx="0">
                  <c:v>21607</c:v>
                </c:pt>
                <c:pt idx="1">
                  <c:v>20964</c:v>
                </c:pt>
                <c:pt idx="2">
                  <c:v>16660</c:v>
                </c:pt>
                <c:pt idx="3">
                  <c:v>16082</c:v>
                </c:pt>
                <c:pt idx="4">
                  <c:v>14327</c:v>
                </c:pt>
                <c:pt idx="5">
                  <c:v>10361</c:v>
                </c:pt>
                <c:pt idx="6">
                  <c:v>8189</c:v>
                </c:pt>
                <c:pt idx="7">
                  <c:v>6666</c:v>
                </c:pt>
                <c:pt idx="8">
                  <c:v>5517</c:v>
                </c:pt>
                <c:pt idx="9">
                  <c:v>5019</c:v>
                </c:pt>
                <c:pt idx="10">
                  <c:v>3925</c:v>
                </c:pt>
                <c:pt idx="11">
                  <c:v>3665</c:v>
                </c:pt>
                <c:pt idx="12">
                  <c:v>2604</c:v>
                </c:pt>
                <c:pt idx="13">
                  <c:v>1245</c:v>
                </c:pt>
                <c:pt idx="14" formatCode="General">
                  <c:v>873</c:v>
                </c:pt>
              </c:numCache>
            </c:numRef>
          </c:val>
          <c:extLst>
            <c:ext xmlns:c16="http://schemas.microsoft.com/office/drawing/2014/chart" uri="{C3380CC4-5D6E-409C-BE32-E72D297353CC}">
              <c16:uniqueId val="{00000000-C873-4EAB-89BC-68E42D0D29C1}"/>
            </c:ext>
          </c:extLst>
        </c:ser>
        <c:dLbls>
          <c:dLblPos val="outEnd"/>
          <c:showLegendKey val="0"/>
          <c:showVal val="1"/>
          <c:showCatName val="0"/>
          <c:showSerName val="0"/>
          <c:showPercent val="0"/>
          <c:showBubbleSize val="0"/>
        </c:dLbls>
        <c:gapWidth val="219"/>
        <c:overlap val="-27"/>
        <c:axId val="656544368"/>
        <c:axId val="656542704"/>
      </c:barChart>
      <c:catAx>
        <c:axId val="65654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542704"/>
        <c:crosses val="autoZero"/>
        <c:auto val="1"/>
        <c:lblAlgn val="ctr"/>
        <c:lblOffset val="100"/>
        <c:noMultiLvlLbl val="0"/>
      </c:catAx>
      <c:valAx>
        <c:axId val="656542704"/>
        <c:scaling>
          <c:orientation val="minMax"/>
        </c:scaling>
        <c:delete val="1"/>
        <c:axPos val="l"/>
        <c:numFmt formatCode="#,##0" sourceLinked="1"/>
        <c:majorTickMark val="none"/>
        <c:minorTickMark val="none"/>
        <c:tickLblPos val="nextTo"/>
        <c:crossAx val="65654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Black</c:v>
                </c:pt>
                <c:pt idx="1">
                  <c:v>Hispanic</c:v>
                </c:pt>
                <c:pt idx="2">
                  <c:v>White</c:v>
                </c:pt>
                <c:pt idx="3">
                  <c:v>Learners from low-income families</c:v>
                </c:pt>
                <c:pt idx="4">
                  <c:v>Learners with disabilities</c:v>
                </c:pt>
                <c:pt idx="5">
                  <c:v>Male</c:v>
                </c:pt>
                <c:pt idx="6">
                  <c:v>Female</c:v>
                </c:pt>
              </c:strCache>
            </c:strRef>
          </c:cat>
          <c:val>
            <c:numRef>
              <c:f>Sheet1!$B$2:$B$8</c:f>
              <c:numCache>
                <c:formatCode>0%</c:formatCode>
                <c:ptCount val="7"/>
                <c:pt idx="0">
                  <c:v>0.75</c:v>
                </c:pt>
                <c:pt idx="1">
                  <c:v>0.78</c:v>
                </c:pt>
                <c:pt idx="2">
                  <c:v>0.92</c:v>
                </c:pt>
                <c:pt idx="3">
                  <c:v>0.8</c:v>
                </c:pt>
                <c:pt idx="4">
                  <c:v>0.65</c:v>
                </c:pt>
                <c:pt idx="5">
                  <c:v>0.84</c:v>
                </c:pt>
                <c:pt idx="6">
                  <c:v>0.91</c:v>
                </c:pt>
              </c:numCache>
            </c:numRef>
          </c:val>
          <c:extLst>
            <c:ext xmlns:c16="http://schemas.microsoft.com/office/drawing/2014/chart" uri="{C3380CC4-5D6E-409C-BE32-E72D297353CC}">
              <c16:uniqueId val="{00000000-CC95-48AC-8F77-14EF6ABE736D}"/>
            </c:ext>
          </c:extLst>
        </c:ser>
        <c:ser>
          <c:idx val="1"/>
          <c:order val="1"/>
          <c:tx>
            <c:strRef>
              <c:f>Sheet1!$C$1</c:f>
              <c:strCache>
                <c:ptCount val="1"/>
                <c:pt idx="0">
                  <c:v>CTE Concentrators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Black</c:v>
                </c:pt>
                <c:pt idx="1">
                  <c:v>Hispanic</c:v>
                </c:pt>
                <c:pt idx="2">
                  <c:v>White</c:v>
                </c:pt>
                <c:pt idx="3">
                  <c:v>Learners from low-income families</c:v>
                </c:pt>
                <c:pt idx="4">
                  <c:v>Learners with disabilities</c:v>
                </c:pt>
                <c:pt idx="5">
                  <c:v>Male</c:v>
                </c:pt>
                <c:pt idx="6">
                  <c:v>Female</c:v>
                </c:pt>
              </c:strCache>
            </c:strRef>
          </c:cat>
          <c:val>
            <c:numRef>
              <c:f>Sheet1!$C$2:$C$8</c:f>
              <c:numCache>
                <c:formatCode>0%</c:formatCode>
                <c:ptCount val="7"/>
                <c:pt idx="0">
                  <c:v>0.83</c:v>
                </c:pt>
                <c:pt idx="1">
                  <c:v>0.89</c:v>
                </c:pt>
                <c:pt idx="2">
                  <c:v>0.95</c:v>
                </c:pt>
                <c:pt idx="3">
                  <c:v>0.88</c:v>
                </c:pt>
                <c:pt idx="4">
                  <c:v>0.8</c:v>
                </c:pt>
                <c:pt idx="5">
                  <c:v>0.93</c:v>
                </c:pt>
                <c:pt idx="6">
                  <c:v>0.94</c:v>
                </c:pt>
              </c:numCache>
            </c:numRef>
          </c:val>
          <c:extLst>
            <c:ext xmlns:c16="http://schemas.microsoft.com/office/drawing/2014/chart" uri="{C3380CC4-5D6E-409C-BE32-E72D297353CC}">
              <c16:uniqueId val="{00000001-CC95-48AC-8F77-14EF6ABE736D}"/>
            </c:ext>
          </c:extLst>
        </c:ser>
        <c:dLbls>
          <c:showLegendKey val="0"/>
          <c:showVal val="0"/>
          <c:showCatName val="0"/>
          <c:showSerName val="0"/>
          <c:showPercent val="0"/>
          <c:showBubbleSize val="0"/>
        </c:dLbls>
        <c:gapWidth val="182"/>
        <c:axId val="928615232"/>
        <c:axId val="928617312"/>
      </c:barChart>
      <c:catAx>
        <c:axId val="9286152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8617312"/>
        <c:crosses val="autoZero"/>
        <c:auto val="1"/>
        <c:lblAlgn val="ctr"/>
        <c:lblOffset val="100"/>
        <c:noMultiLvlLbl val="0"/>
      </c:catAx>
      <c:valAx>
        <c:axId val="928617312"/>
        <c:scaling>
          <c:orientation val="minMax"/>
        </c:scaling>
        <c:delete val="1"/>
        <c:axPos val="b"/>
        <c:numFmt formatCode="0%" sourceLinked="1"/>
        <c:majorTickMark val="out"/>
        <c:minorTickMark val="none"/>
        <c:tickLblPos val="nextTo"/>
        <c:crossAx val="92861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70919471719419"/>
          <c:y val="0.17616297461793012"/>
          <c:w val="0.74058161056561156"/>
          <c:h val="0.69925748292992707"/>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bg2"/>
                </a:solidFill>
              </a:ln>
              <a:effectLst/>
            </c:spPr>
            <c:extLst>
              <c:ext xmlns:c16="http://schemas.microsoft.com/office/drawing/2014/chart" uri="{C3380CC4-5D6E-409C-BE32-E72D297353CC}">
                <c16:uniqueId val="{00000001-21B0-4793-B99B-0184C5DB26E9}"/>
              </c:ext>
            </c:extLst>
          </c:dPt>
          <c:dPt>
            <c:idx val="1"/>
            <c:bubble3D val="0"/>
            <c:spPr>
              <a:solidFill>
                <a:schemeClr val="bg1"/>
              </a:solidFill>
              <a:ln w="19050">
                <a:solidFill>
                  <a:schemeClr val="bg2"/>
                </a:solidFill>
              </a:ln>
              <a:effectLst/>
            </c:spPr>
            <c:extLst>
              <c:ext xmlns:c16="http://schemas.microsoft.com/office/drawing/2014/chart" uri="{C3380CC4-5D6E-409C-BE32-E72D297353CC}">
                <c16:uniqueId val="{00000003-21B0-4793-B99B-0184C5DB26E9}"/>
              </c:ext>
            </c:extLst>
          </c:dPt>
          <c:cat>
            <c:numRef>
              <c:f>Sheet1!$A$2:$A$3</c:f>
              <c:numCache>
                <c:formatCode>General</c:formatCode>
                <c:ptCount val="2"/>
              </c:numCache>
            </c:numRef>
          </c:cat>
          <c:val>
            <c:numRef>
              <c:f>Sheet1!$B$2:$B$3</c:f>
              <c:numCache>
                <c:formatCode>0%</c:formatCode>
                <c:ptCount val="2"/>
                <c:pt idx="0">
                  <c:v>0.88</c:v>
                </c:pt>
                <c:pt idx="1">
                  <c:v>0.12</c:v>
                </c:pt>
              </c:numCache>
            </c:numRef>
          </c:val>
          <c:extLst>
            <c:ext xmlns:c16="http://schemas.microsoft.com/office/drawing/2014/chart" uri="{C3380CC4-5D6E-409C-BE32-E72D297353CC}">
              <c16:uniqueId val="{00000004-21B0-4793-B99B-0184C5DB26E9}"/>
            </c:ext>
          </c:extLst>
        </c:ser>
        <c:dLbls>
          <c:showLegendKey val="0"/>
          <c:showVal val="0"/>
          <c:showCatName val="0"/>
          <c:showSerName val="0"/>
          <c:showPercent val="0"/>
          <c:showBubbleSize val="0"/>
          <c:showLeaderLines val="1"/>
        </c:dLbls>
        <c:firstSliceAng val="201"/>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70919471719419"/>
          <c:y val="0.17616297461793012"/>
          <c:w val="0.74058161056561156"/>
          <c:h val="0.69925748292992707"/>
        </c:manualLayout>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bg2"/>
                </a:solidFill>
              </a:ln>
              <a:effectLst/>
            </c:spPr>
            <c:extLst>
              <c:ext xmlns:c16="http://schemas.microsoft.com/office/drawing/2014/chart" uri="{C3380CC4-5D6E-409C-BE32-E72D297353CC}">
                <c16:uniqueId val="{00000001-C20F-4854-856D-56B88F81103F}"/>
              </c:ext>
            </c:extLst>
          </c:dPt>
          <c:dPt>
            <c:idx val="1"/>
            <c:bubble3D val="0"/>
            <c:spPr>
              <a:solidFill>
                <a:schemeClr val="bg1"/>
              </a:solidFill>
              <a:ln w="19050">
                <a:solidFill>
                  <a:schemeClr val="bg2"/>
                </a:solidFill>
              </a:ln>
              <a:effectLst/>
            </c:spPr>
            <c:extLst>
              <c:ext xmlns:c16="http://schemas.microsoft.com/office/drawing/2014/chart" uri="{C3380CC4-5D6E-409C-BE32-E72D297353CC}">
                <c16:uniqueId val="{00000003-C20F-4854-856D-56B88F81103F}"/>
              </c:ext>
            </c:extLst>
          </c:dPt>
          <c:cat>
            <c:numRef>
              <c:f>Sheet1!$A$2:$A$3</c:f>
              <c:numCache>
                <c:formatCode>General</c:formatCode>
                <c:ptCount val="2"/>
              </c:numCache>
            </c:numRef>
          </c:cat>
          <c:val>
            <c:numRef>
              <c:f>Sheet1!$B$2:$B$3</c:f>
              <c:numCache>
                <c:formatCode>0%</c:formatCode>
                <c:ptCount val="2"/>
                <c:pt idx="0">
                  <c:v>0.93</c:v>
                </c:pt>
                <c:pt idx="1">
                  <c:v>7.0000000000000007E-2</c:v>
                </c:pt>
              </c:numCache>
            </c:numRef>
          </c:val>
          <c:extLst>
            <c:ext xmlns:c16="http://schemas.microsoft.com/office/drawing/2014/chart" uri="{C3380CC4-5D6E-409C-BE32-E72D297353CC}">
              <c16:uniqueId val="{00000004-C20F-4854-856D-56B88F81103F}"/>
            </c:ext>
          </c:extLst>
        </c:ser>
        <c:dLbls>
          <c:showLegendKey val="0"/>
          <c:showVal val="0"/>
          <c:showCatName val="0"/>
          <c:showSerName val="0"/>
          <c:showPercent val="0"/>
          <c:showBubbleSize val="0"/>
          <c:showLeaderLines val="1"/>
        </c:dLbls>
        <c:firstSliceAng val="193"/>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State </c:v>
                </c:pt>
              </c:strCache>
            </c:strRef>
          </c:tx>
          <c:spPr>
            <a:solidFill>
              <a:schemeClr val="accent1"/>
            </a:solidFill>
            <a:ln>
              <a:noFill/>
            </a:ln>
            <a:effectLst/>
          </c:spPr>
          <c:invertIfNegative val="0"/>
          <c:dLbls>
            <c:dLbl>
              <c:idx val="5"/>
              <c:layout>
                <c:manualLayout>
                  <c:x val="-1.2077294685990338E-3"/>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D0-43B1-B730-C13AB71AF5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Female</c:v>
                </c:pt>
                <c:pt idx="1">
                  <c:v>Male</c:v>
                </c:pt>
                <c:pt idx="2">
                  <c:v>Learners with disabilities</c:v>
                </c:pt>
                <c:pt idx="3">
                  <c:v>English Learner</c:v>
                </c:pt>
                <c:pt idx="4">
                  <c:v>Learners from low-income families</c:v>
                </c:pt>
                <c:pt idx="5">
                  <c:v>White</c:v>
                </c:pt>
                <c:pt idx="6">
                  <c:v>Latinx</c:v>
                </c:pt>
                <c:pt idx="7">
                  <c:v>Black</c:v>
                </c:pt>
              </c:strCache>
            </c:strRef>
          </c:cat>
          <c:val>
            <c:numRef>
              <c:f>Sheet1!$B$2:$B$9</c:f>
              <c:numCache>
                <c:formatCode>0%</c:formatCode>
                <c:ptCount val="8"/>
                <c:pt idx="0">
                  <c:v>0.48</c:v>
                </c:pt>
                <c:pt idx="1">
                  <c:v>0.52</c:v>
                </c:pt>
                <c:pt idx="2">
                  <c:v>0.16</c:v>
                </c:pt>
                <c:pt idx="3">
                  <c:v>7.0000000000000007E-2</c:v>
                </c:pt>
                <c:pt idx="4">
                  <c:v>0.46</c:v>
                </c:pt>
                <c:pt idx="5">
                  <c:v>0.65</c:v>
                </c:pt>
                <c:pt idx="6">
                  <c:v>0.2</c:v>
                </c:pt>
                <c:pt idx="7">
                  <c:v>7.0000000000000007E-2</c:v>
                </c:pt>
              </c:numCache>
            </c:numRef>
          </c:val>
          <c:extLst>
            <c:ext xmlns:c16="http://schemas.microsoft.com/office/drawing/2014/chart" uri="{C3380CC4-5D6E-409C-BE32-E72D297353CC}">
              <c16:uniqueId val="{00000001-8CD0-43B1-B730-C13AB71AF5C2}"/>
            </c:ext>
          </c:extLst>
        </c:ser>
        <c:ser>
          <c:idx val="1"/>
          <c:order val="1"/>
          <c:tx>
            <c:strRef>
              <c:f>Sheet1!$C$1</c:f>
              <c:strCache>
                <c:ptCount val="1"/>
                <c:pt idx="0">
                  <c:v>Concentrators</c:v>
                </c:pt>
              </c:strCache>
            </c:strRef>
          </c:tx>
          <c:spPr>
            <a:solidFill>
              <a:schemeClr val="accent2"/>
            </a:solidFill>
            <a:ln>
              <a:noFill/>
            </a:ln>
            <a:effectLst/>
          </c:spPr>
          <c:invertIfNegative val="0"/>
          <c:dLbls>
            <c:dLbl>
              <c:idx val="0"/>
              <c:layout>
                <c:manualLayout>
                  <c:x val="-9.8278546127292818E-4"/>
                  <c:y val="-2.24948965366952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D0-43B1-B730-C13AB71AF5C2}"/>
                </c:ext>
              </c:extLst>
            </c:dLbl>
            <c:dLbl>
              <c:idx val="1"/>
              <c:layout>
                <c:manualLayout>
                  <c:x val="-2.8653295128939827E-3"/>
                  <c:y val="-2.62443797809926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D0-43B1-B730-C13AB71AF5C2}"/>
                </c:ext>
              </c:extLst>
            </c:dLbl>
            <c:dLbl>
              <c:idx val="2"/>
              <c:layout>
                <c:manualLayout>
                  <c:x val="-3.6231884057971015E-3"/>
                  <c:y val="-1.16745699828420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D0-43B1-B730-C13AB71AF5C2}"/>
                </c:ext>
              </c:extLst>
            </c:dLbl>
            <c:dLbl>
              <c:idx val="3"/>
              <c:layout>
                <c:manualLayout>
                  <c:x val="-1.2077294685990338E-3"/>
                  <c:y val="-1.4593212478552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D0-43B1-B730-C13AB71AF5C2}"/>
                </c:ext>
              </c:extLst>
            </c:dLbl>
            <c:dLbl>
              <c:idx val="4"/>
              <c:layout>
                <c:manualLayout>
                  <c:x val="-1.2077294685990338E-3"/>
                  <c:y val="-4.3780786507506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D0-43B1-B730-C13AB71AF5C2}"/>
                </c:ext>
              </c:extLst>
            </c:dLbl>
            <c:dLbl>
              <c:idx val="6"/>
              <c:layout>
                <c:manualLayout>
                  <c:x val="-3.62318840579719E-3"/>
                  <c:y val="-1.75118549742631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D0-43B1-B730-C13AB71AF5C2}"/>
                </c:ext>
              </c:extLst>
            </c:dLbl>
            <c:dLbl>
              <c:idx val="7"/>
              <c:layout>
                <c:manualLayout>
                  <c:x val="-4.428290228876519E-17"/>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D0-43B1-B730-C13AB71AF5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Female</c:v>
                </c:pt>
                <c:pt idx="1">
                  <c:v>Male</c:v>
                </c:pt>
                <c:pt idx="2">
                  <c:v>Learners with disabilities</c:v>
                </c:pt>
                <c:pt idx="3">
                  <c:v>English Learner</c:v>
                </c:pt>
                <c:pt idx="4">
                  <c:v>Learners from low-income families</c:v>
                </c:pt>
                <c:pt idx="5">
                  <c:v>White</c:v>
                </c:pt>
                <c:pt idx="6">
                  <c:v>Latinx</c:v>
                </c:pt>
                <c:pt idx="7">
                  <c:v>Black</c:v>
                </c:pt>
              </c:strCache>
            </c:strRef>
          </c:cat>
          <c:val>
            <c:numRef>
              <c:f>Sheet1!$C$2:$C$9</c:f>
              <c:numCache>
                <c:formatCode>0%</c:formatCode>
                <c:ptCount val="8"/>
                <c:pt idx="0">
                  <c:v>0.46</c:v>
                </c:pt>
                <c:pt idx="1">
                  <c:v>0.54</c:v>
                </c:pt>
                <c:pt idx="2">
                  <c:v>0.12</c:v>
                </c:pt>
                <c:pt idx="3">
                  <c:v>0.02</c:v>
                </c:pt>
                <c:pt idx="4">
                  <c:v>0.42</c:v>
                </c:pt>
                <c:pt idx="5">
                  <c:v>0.72</c:v>
                </c:pt>
                <c:pt idx="6">
                  <c:v>0.16</c:v>
                </c:pt>
                <c:pt idx="7">
                  <c:v>0.05</c:v>
                </c:pt>
              </c:numCache>
            </c:numRef>
          </c:val>
          <c:extLst>
            <c:ext xmlns:c16="http://schemas.microsoft.com/office/drawing/2014/chart" uri="{C3380CC4-5D6E-409C-BE32-E72D297353CC}">
              <c16:uniqueId val="{00000009-8CD0-43B1-B730-C13AB71AF5C2}"/>
            </c:ext>
          </c:extLst>
        </c:ser>
        <c:dLbls>
          <c:dLblPos val="outEnd"/>
          <c:showLegendKey val="0"/>
          <c:showVal val="1"/>
          <c:showCatName val="0"/>
          <c:showSerName val="0"/>
          <c:showPercent val="0"/>
          <c:showBubbleSize val="0"/>
        </c:dLbls>
        <c:gapWidth val="182"/>
        <c:axId val="931781200"/>
        <c:axId val="931784112"/>
      </c:barChart>
      <c:catAx>
        <c:axId val="93178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1784112"/>
        <c:crosses val="autoZero"/>
        <c:auto val="1"/>
        <c:lblAlgn val="ctr"/>
        <c:lblOffset val="100"/>
        <c:noMultiLvlLbl val="0"/>
      </c:catAx>
      <c:valAx>
        <c:axId val="931784112"/>
        <c:scaling>
          <c:orientation val="minMax"/>
        </c:scaling>
        <c:delete val="1"/>
        <c:axPos val="b"/>
        <c:numFmt formatCode="0%" sourceLinked="1"/>
        <c:majorTickMark val="none"/>
        <c:minorTickMark val="none"/>
        <c:tickLblPos val="nextTo"/>
        <c:crossAx val="93178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kick things off I thought it would be helpful to share some updated data points about CTE in our state. </a:t>
            </a:r>
          </a:p>
          <a:p>
            <a:endParaRPr lang="en-US" dirty="0"/>
          </a:p>
          <a:p>
            <a:r>
              <a:rPr lang="en-US" dirty="0"/>
              <a:t>First thing of note – the majority of learners in NE participate in CTE! AS you can see here, of the 143,812 students in the state grade 7-12, this past year just over 115,000, or 80% took at least one CTE course. And of those students, about 30% took two or more classes within a program of study at the intermediate or capstone level, making them a CTE concentrator. </a:t>
            </a:r>
          </a:p>
        </p:txBody>
      </p:sp>
      <p:sp>
        <p:nvSpPr>
          <p:cNvPr id="4" name="Slide Number Placeholder 3"/>
          <p:cNvSpPr>
            <a:spLocks noGrp="1"/>
          </p:cNvSpPr>
          <p:nvPr>
            <p:ph type="sldNum" sz="quarter" idx="5"/>
          </p:nvPr>
        </p:nvSpPr>
        <p:spPr/>
        <p:txBody>
          <a:bodyPr/>
          <a:lstStyle/>
          <a:p>
            <a:fld id="{8DE9D33F-C6B3-924B-A5FB-43D2B829FDCC}" type="slidenum">
              <a:rPr lang="en-US" smtClean="0"/>
              <a:t>5</a:t>
            </a:fld>
            <a:endParaRPr lang="en-US"/>
          </a:p>
        </p:txBody>
      </p:sp>
    </p:spTree>
    <p:extLst>
      <p:ext uri="{BB962C8B-B14F-4D97-AF65-F5344CB8AC3E}">
        <p14:creationId xmlns:p14="http://schemas.microsoft.com/office/powerpoint/2010/main" val="244057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rPr>
              <a:t>The researchers also found that regardless of the career cluster students concentrated in, high school graduation rates were consistently higher than those learners who were non-CTE concentrators.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rPr>
              <a:t>Regarding specific career clusters, learners in finance, marketing, health sciences, and government and public administration had the highest two- and five-year postsecondary enrollment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rPr>
              <a:t>Learners in transportation, distribution and logistics, had the highest two-year postsecondary award attainment rates.</a:t>
            </a:r>
            <a:endParaRPr lang="en-US" sz="1200" dirty="0">
              <a:effectLst/>
              <a:latin typeface="Calibri" panose="020F0502020204030204" pitchFamily="34" charset="0"/>
              <a:ea typeface="Calibri" panose="020F0502020204030204" pitchFamily="34" charset="0"/>
            </a:endParaRPr>
          </a:p>
          <a:p>
            <a:endParaRPr lang="en-US" dirty="0"/>
          </a:p>
          <a:p>
            <a:r>
              <a:rPr lang="en-US" dirty="0"/>
              <a:t>Transition to next slide</a:t>
            </a:r>
          </a:p>
        </p:txBody>
      </p:sp>
      <p:sp>
        <p:nvSpPr>
          <p:cNvPr id="4" name="Slide Number Placeholder 3"/>
          <p:cNvSpPr>
            <a:spLocks noGrp="1"/>
          </p:cNvSpPr>
          <p:nvPr>
            <p:ph type="sldNum" sz="quarter" idx="5"/>
          </p:nvPr>
        </p:nvSpPr>
        <p:spPr/>
        <p:txBody>
          <a:bodyPr/>
          <a:lstStyle/>
          <a:p>
            <a:fld id="{8DE9D33F-C6B3-924B-A5FB-43D2B829FDCC}" type="slidenum">
              <a:rPr lang="en-US" smtClean="0"/>
              <a:t>14</a:t>
            </a:fld>
            <a:endParaRPr lang="en-US"/>
          </a:p>
        </p:txBody>
      </p:sp>
    </p:spTree>
    <p:extLst>
      <p:ext uri="{BB962C8B-B14F-4D97-AF65-F5344CB8AC3E}">
        <p14:creationId xmlns:p14="http://schemas.microsoft.com/office/powerpoint/2010/main" val="10609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are the eight strategic priorities outlined in our state Perkins V plan. These are the eight areas that we’ll be leaning into over the next four years to move our entire CTE system forward. All of our efforts are intentionally framed around addressing one or more of these statewide priorities. </a:t>
            </a:r>
          </a:p>
        </p:txBody>
      </p:sp>
      <p:sp>
        <p:nvSpPr>
          <p:cNvPr id="4" name="Slide Number Placeholder 3"/>
          <p:cNvSpPr>
            <a:spLocks noGrp="1"/>
          </p:cNvSpPr>
          <p:nvPr>
            <p:ph type="sldNum" sz="quarter" idx="5"/>
          </p:nvPr>
        </p:nvSpPr>
        <p:spPr/>
        <p:txBody>
          <a:bodyPr/>
          <a:lstStyle/>
          <a:p>
            <a:fld id="{8DE9D33F-C6B3-924B-A5FB-43D2B829FDCC}" type="slidenum">
              <a:rPr lang="en-US" smtClean="0"/>
              <a:t>22</a:t>
            </a:fld>
            <a:endParaRPr lang="en-US"/>
          </a:p>
        </p:txBody>
      </p:sp>
    </p:spTree>
    <p:extLst>
      <p:ext uri="{BB962C8B-B14F-4D97-AF65-F5344CB8AC3E}">
        <p14:creationId xmlns:p14="http://schemas.microsoft.com/office/powerpoint/2010/main" val="308708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 least of which, is our CTE standards revision process taking place right now. For the first time we’re tackling all six CTE content areas simultaneously, which has led to some meaningful conversations about how and where skill development overlaps across career clusters, how career readiness competencies most in demand by employers are similar across industries,, and how expanded learning opportunities allow for more personalized career development. </a:t>
            </a:r>
          </a:p>
          <a:p>
            <a:endParaRPr lang="en-US" dirty="0"/>
          </a:p>
          <a:p>
            <a:r>
              <a:rPr lang="en-US" dirty="0"/>
              <a:t>We’ve enlisted the help of many partners to help ensure we’re setting our students and educators up for success. This has included national and state policy scans, a statewide work-basked learning landscape analysis, and engaging panels of industry experts and other stakeholder groups to share insights into the future of Nebraska’s economy and workforce.  </a:t>
            </a:r>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23</a:t>
            </a:fld>
            <a:endParaRPr lang="en-US"/>
          </a:p>
        </p:txBody>
      </p:sp>
    </p:spTree>
    <p:extLst>
      <p:ext uri="{BB962C8B-B14F-4D97-AF65-F5344CB8AC3E}">
        <p14:creationId xmlns:p14="http://schemas.microsoft.com/office/powerpoint/2010/main" val="359616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approaching the mid-way point in this process as you can see here. In just a couple weeks our first teams of writers will begin the revision process. I know many of you are attending this conference are also devoting your time to helping update the standards, so I wanted to acknowledge and thank you again. These collective efforts will ensure our state model programs of study and courses are high-quality, aligned to postsecondary programs and workforce demands, and meet the needs of all learners. </a:t>
            </a:r>
          </a:p>
        </p:txBody>
      </p:sp>
      <p:sp>
        <p:nvSpPr>
          <p:cNvPr id="4" name="Slide Number Placeholder 3"/>
          <p:cNvSpPr>
            <a:spLocks noGrp="1"/>
          </p:cNvSpPr>
          <p:nvPr>
            <p:ph type="sldNum" sz="quarter" idx="5"/>
          </p:nvPr>
        </p:nvSpPr>
        <p:spPr/>
        <p:txBody>
          <a:bodyPr/>
          <a:lstStyle/>
          <a:p>
            <a:fld id="{8DE9D33F-C6B3-924B-A5FB-43D2B829FDCC}" type="slidenum">
              <a:rPr lang="en-US" smtClean="0"/>
              <a:t>24</a:t>
            </a:fld>
            <a:endParaRPr lang="en-US"/>
          </a:p>
        </p:txBody>
      </p:sp>
    </p:spTree>
    <p:extLst>
      <p:ext uri="{BB962C8B-B14F-4D97-AF65-F5344CB8AC3E}">
        <p14:creationId xmlns:p14="http://schemas.microsoft.com/office/powerpoint/2010/main" val="21440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however, that while Secondary CTE participation rates are growing, some learner groups are still underrepresented, which you can see here. Compared to the state, we have some learner groups that are moderately overrepresented in CTE Programs and others greatly underrepresented. As we consider equitable opportunities for all learners, it’s important to examine who is participating in these programs, what barriers may exist to participation, and of course, the knowledge and skills gained as a result of participation. </a:t>
            </a:r>
          </a:p>
        </p:txBody>
      </p:sp>
      <p:sp>
        <p:nvSpPr>
          <p:cNvPr id="4" name="Slide Number Placeholder 3"/>
          <p:cNvSpPr>
            <a:spLocks noGrp="1"/>
          </p:cNvSpPr>
          <p:nvPr>
            <p:ph type="sldNum" sz="quarter" idx="5"/>
          </p:nvPr>
        </p:nvSpPr>
        <p:spPr/>
        <p:txBody>
          <a:bodyPr/>
          <a:lstStyle/>
          <a:p>
            <a:fld id="{8DE9D33F-C6B3-924B-A5FB-43D2B829FDCC}" type="slidenum">
              <a:rPr lang="en-US" smtClean="0"/>
              <a:t>28</a:t>
            </a:fld>
            <a:endParaRPr lang="en-US"/>
          </a:p>
        </p:txBody>
      </p:sp>
    </p:spTree>
    <p:extLst>
      <p:ext uri="{BB962C8B-B14F-4D97-AF65-F5344CB8AC3E}">
        <p14:creationId xmlns:p14="http://schemas.microsoft.com/office/powerpoint/2010/main" val="20278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can see the number of school districts who are offering at least one program of study within each of the six career fields. As a reminder, we have 244 school districts in the state. </a:t>
            </a:r>
          </a:p>
        </p:txBody>
      </p:sp>
      <p:sp>
        <p:nvSpPr>
          <p:cNvPr id="4" name="Slide Number Placeholder 3"/>
          <p:cNvSpPr>
            <a:spLocks noGrp="1"/>
          </p:cNvSpPr>
          <p:nvPr>
            <p:ph type="sldNum" sz="quarter" idx="5"/>
          </p:nvPr>
        </p:nvSpPr>
        <p:spPr/>
        <p:txBody>
          <a:bodyPr/>
          <a:lstStyle/>
          <a:p>
            <a:fld id="{8DE9D33F-C6B3-924B-A5FB-43D2B829FDCC}" type="slidenum">
              <a:rPr lang="en-US" smtClean="0"/>
              <a:t>6</a:t>
            </a:fld>
            <a:endParaRPr lang="en-US"/>
          </a:p>
        </p:txBody>
      </p:sp>
    </p:spTree>
    <p:extLst>
      <p:ext uri="{BB962C8B-B14F-4D97-AF65-F5344CB8AC3E}">
        <p14:creationId xmlns:p14="http://schemas.microsoft.com/office/powerpoint/2010/main" val="58415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how many students are taking courses within each of the 16 career clusters. </a:t>
            </a:r>
          </a:p>
        </p:txBody>
      </p:sp>
      <p:sp>
        <p:nvSpPr>
          <p:cNvPr id="4" name="Slide Number Placeholder 3"/>
          <p:cNvSpPr>
            <a:spLocks noGrp="1"/>
          </p:cNvSpPr>
          <p:nvPr>
            <p:ph type="sldNum" sz="quarter" idx="5"/>
          </p:nvPr>
        </p:nvSpPr>
        <p:spPr/>
        <p:txBody>
          <a:bodyPr/>
          <a:lstStyle/>
          <a:p>
            <a:fld id="{8DE9D33F-C6B3-924B-A5FB-43D2B829FDCC}" type="slidenum">
              <a:rPr lang="en-US" smtClean="0"/>
              <a:t>7</a:t>
            </a:fld>
            <a:endParaRPr lang="en-US"/>
          </a:p>
        </p:txBody>
      </p:sp>
    </p:spTree>
    <p:extLst>
      <p:ext uri="{BB962C8B-B14F-4D97-AF65-F5344CB8AC3E}">
        <p14:creationId xmlns:p14="http://schemas.microsoft.com/office/powerpoint/2010/main" val="80858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some outcome data – you can see here that among all learner groups, those students who are concentrating in CTE graduate high school at higher rates. Across all learner groups, it’s about 93%, whereas the state average was 88%. </a:t>
            </a:r>
          </a:p>
          <a:p>
            <a:endParaRPr lang="en-US" dirty="0"/>
          </a:p>
          <a:p>
            <a:r>
              <a:rPr lang="en-US" dirty="0"/>
              <a:t>I like analyzing data like these to illustrate that when 80% of students in the state are taking CTE courses, CTE courses then serve all learners. </a:t>
            </a:r>
          </a:p>
          <a:p>
            <a:endParaRPr lang="en-US" dirty="0"/>
          </a:p>
          <a:p>
            <a:r>
              <a:rPr lang="en-US" dirty="0"/>
              <a:t>Take a look at the outcomes for learners with disabilities or learners from low-income families. This illustrates, as an example, that learners with </a:t>
            </a:r>
            <a:r>
              <a:rPr lang="en-US" dirty="0" err="1"/>
              <a:t>disablities</a:t>
            </a:r>
            <a:r>
              <a:rPr lang="en-US" dirty="0"/>
              <a:t> across the state had a graduate rate of approximately 65%. However, for those students with disabilities who were CTE concentrators, their graduate rate was 80%. </a:t>
            </a:r>
          </a:p>
        </p:txBody>
      </p:sp>
      <p:sp>
        <p:nvSpPr>
          <p:cNvPr id="4" name="Slide Number Placeholder 3"/>
          <p:cNvSpPr>
            <a:spLocks noGrp="1"/>
          </p:cNvSpPr>
          <p:nvPr>
            <p:ph type="sldNum" sz="quarter" idx="5"/>
          </p:nvPr>
        </p:nvSpPr>
        <p:spPr/>
        <p:txBody>
          <a:bodyPr/>
          <a:lstStyle/>
          <a:p>
            <a:fld id="{8DE9D33F-C6B3-924B-A5FB-43D2B829FDCC}" type="slidenum">
              <a:rPr lang="en-US" smtClean="0"/>
              <a:t>8</a:t>
            </a:fld>
            <a:endParaRPr lang="en-US"/>
          </a:p>
        </p:txBody>
      </p:sp>
    </p:spTree>
    <p:extLst>
      <p:ext uri="{BB962C8B-B14F-4D97-AF65-F5344CB8AC3E}">
        <p14:creationId xmlns:p14="http://schemas.microsoft.com/office/powerpoint/2010/main" val="202262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see that CTE learners go on to succeed after high school! </a:t>
            </a:r>
          </a:p>
          <a:p>
            <a:endParaRPr lang="en-US" dirty="0"/>
          </a:p>
          <a:p>
            <a:r>
              <a:rPr lang="en-US" dirty="0"/>
              <a:t>You can see here that within 2 quarters after high school graduation, 84% of CTE concentrators were enrolled in some form of postsecondary education (you can see the 2- and 4-year split. </a:t>
            </a:r>
          </a:p>
          <a:p>
            <a:r>
              <a:rPr lang="en-US" dirty="0"/>
              <a:t>13% were employed and 2% were in the military. </a:t>
            </a:r>
          </a:p>
          <a:p>
            <a:endParaRPr lang="en-US" dirty="0"/>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9</a:t>
            </a:fld>
            <a:endParaRPr lang="en-US"/>
          </a:p>
        </p:txBody>
      </p:sp>
    </p:spTree>
    <p:extLst>
      <p:ext uri="{BB962C8B-B14F-4D97-AF65-F5344CB8AC3E}">
        <p14:creationId xmlns:p14="http://schemas.microsoft.com/office/powerpoint/2010/main" val="161921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our programs continue to be enhanced by our expanded learning opportunities through Career and Technical Student organizations. Last year almost 20,000 students developed academic, technical, and leadership skills by participating in a </a:t>
            </a:r>
            <a:r>
              <a:rPr lang="en-US" dirty="0" err="1"/>
              <a:t>CTSO</a:t>
            </a:r>
            <a:r>
              <a:rPr lang="en-US" dirty="0"/>
              <a:t>. </a:t>
            </a:r>
          </a:p>
        </p:txBody>
      </p:sp>
      <p:sp>
        <p:nvSpPr>
          <p:cNvPr id="4" name="Slide Number Placeholder 3"/>
          <p:cNvSpPr>
            <a:spLocks noGrp="1"/>
          </p:cNvSpPr>
          <p:nvPr>
            <p:ph type="sldNum" sz="quarter" idx="5"/>
          </p:nvPr>
        </p:nvSpPr>
        <p:spPr/>
        <p:txBody>
          <a:bodyPr/>
          <a:lstStyle/>
          <a:p>
            <a:fld id="{8DE9D33F-C6B3-924B-A5FB-43D2B829FDCC}" type="slidenum">
              <a:rPr lang="en-US" smtClean="0"/>
              <a:t>10</a:t>
            </a:fld>
            <a:endParaRPr lang="en-US"/>
          </a:p>
        </p:txBody>
      </p:sp>
    </p:spTree>
    <p:extLst>
      <p:ext uri="{BB962C8B-B14F-4D97-AF65-F5344CB8AC3E}">
        <p14:creationId xmlns:p14="http://schemas.microsoft.com/office/powerpoint/2010/main" val="402516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however, that while Secondary CTE participation rates are growing, some learner groups are still underrepresented, which you can see here. Compared to the state, we have some learner groups that are moderately overrepresented in CTE Programs and others greatly underrepresented. As we consider equitable opportunities for all learners, it’s important to examine who is participating in these programs, what barriers may exist to participation, and of course, the knowledge and skills gained as a result of participation. </a:t>
            </a:r>
          </a:p>
        </p:txBody>
      </p:sp>
      <p:sp>
        <p:nvSpPr>
          <p:cNvPr id="4" name="Slide Number Placeholder 3"/>
          <p:cNvSpPr>
            <a:spLocks noGrp="1"/>
          </p:cNvSpPr>
          <p:nvPr>
            <p:ph type="sldNum" sz="quarter" idx="5"/>
          </p:nvPr>
        </p:nvSpPr>
        <p:spPr/>
        <p:txBody>
          <a:bodyPr/>
          <a:lstStyle/>
          <a:p>
            <a:fld id="{8DE9D33F-C6B3-924B-A5FB-43D2B829FDCC}" type="slidenum">
              <a:rPr lang="en-US" smtClean="0"/>
              <a:t>11</a:t>
            </a:fld>
            <a:endParaRPr lang="en-US"/>
          </a:p>
        </p:txBody>
      </p:sp>
    </p:spTree>
    <p:extLst>
      <p:ext uri="{BB962C8B-B14F-4D97-AF65-F5344CB8AC3E}">
        <p14:creationId xmlns:p14="http://schemas.microsoft.com/office/powerpoint/2010/main" val="200490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outcomes, I’m excited to share the results of a year-long CTE Impact Study in partnership with REL Central and The South Dakota Department of Education.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Impact Study examined the impact of secondary CTE on graduation rates and postsecondary enrollment and completion within two- five years.</a:t>
            </a:r>
            <a:r>
              <a:rPr lang="en-US" sz="1200" i="1" dirty="0">
                <a:effectLst/>
                <a:latin typeface="Century Gothic" panose="020B0502020202020204" pitchFamily="34" charset="0"/>
                <a:ea typeface="Calibri" panose="020F0502020204030204" pitchFamily="34" charset="0"/>
                <a:cs typeface="Times New Roman" panose="02020603050405020304" pitchFamily="18" charset="0"/>
              </a:rPr>
              <a:t> The two primary research questions guiding this work were (1) </a:t>
            </a:r>
            <a:r>
              <a:rPr lang="en-US" sz="1200" i="1" dirty="0">
                <a:effectLst/>
                <a:latin typeface="Century Gothic" panose="020B0502020202020204" pitchFamily="34" charset="0"/>
                <a:ea typeface="Calibri" panose="020F0502020204030204" pitchFamily="34" charset="0"/>
                <a:cs typeface="Helvetica" panose="020B0604020202020204" pitchFamily="34" charset="0"/>
              </a:rPr>
              <a:t>What is the impact of being a CTE concentrator on high school graduation, two-year and five-year postsecondary enrollment and completion, and type of postsecondary award attained?  And (2) How do high school graduation and two-year and five-year postsecondary outcomes vary by career cluster?”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12</a:t>
            </a:fld>
            <a:endParaRPr lang="en-US"/>
          </a:p>
        </p:txBody>
      </p:sp>
    </p:spTree>
    <p:extLst>
      <p:ext uri="{BB962C8B-B14F-4D97-AF65-F5344CB8AC3E}">
        <p14:creationId xmlns:p14="http://schemas.microsoft.com/office/powerpoint/2010/main" val="258907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 such a lack of empirical CTE research, it’s exciting to share the key findings from the study. </a:t>
            </a:r>
          </a:p>
          <a:p>
            <a:pPr marL="342900" indent="-342900">
              <a:buAutoNum type="arabicPeriod"/>
            </a:pPr>
            <a:endParaRPr lang="en-US" dirty="0"/>
          </a:p>
          <a:p>
            <a:pPr marL="342900" indent="-342900">
              <a:buAutoNum type="arabicPeriod"/>
            </a:pPr>
            <a:r>
              <a:rPr lang="en-US" dirty="0"/>
              <a:t>Overall, CTE C</a:t>
            </a:r>
            <a:r>
              <a:rPr lang="en-US" sz="1200" i="1" dirty="0">
                <a:effectLst/>
                <a:latin typeface="Century Gothic" panose="020B0502020202020204" pitchFamily="34" charset="0"/>
                <a:ea typeface="Calibri" panose="020F0502020204030204" pitchFamily="34" charset="0"/>
                <a:cs typeface="Times New Roman" panose="02020603050405020304" pitchFamily="18" charset="0"/>
              </a:rPr>
              <a:t>oncentrators are </a:t>
            </a:r>
            <a:r>
              <a:rPr lang="en-US" sz="1200" b="1" i="1" dirty="0">
                <a:effectLst/>
                <a:latin typeface="Century Gothic" panose="020B0502020202020204" pitchFamily="34" charset="0"/>
                <a:ea typeface="Calibri" panose="020F0502020204030204" pitchFamily="34" charset="0"/>
                <a:cs typeface="Times New Roman" panose="02020603050405020304" pitchFamily="18" charset="0"/>
              </a:rPr>
              <a:t>seven percent more likely to graduate from high school on time </a:t>
            </a:r>
          </a:p>
          <a:p>
            <a:pPr marL="342900" indent="-342900">
              <a:buAutoNum type="arabicPeriod"/>
            </a:pPr>
            <a:r>
              <a:rPr lang="en-US" sz="1200" b="1" i="1" dirty="0">
                <a:effectLst/>
                <a:latin typeface="Century Gothic" panose="020B0502020202020204" pitchFamily="34" charset="0"/>
                <a:ea typeface="Calibri" panose="020F0502020204030204" pitchFamily="34" charset="0"/>
                <a:cs typeface="Times New Roman" panose="02020603050405020304" pitchFamily="18" charset="0"/>
              </a:rPr>
              <a:t>They’re also 10 percent more likely to enroll in postsecondary education within two years of graduating compared to non-CTE concentrators,</a:t>
            </a:r>
          </a:p>
          <a:p>
            <a:pPr marL="342900" indent="-342900">
              <a:buAutoNum type="arabicPeriod"/>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You can also see CTE concentrators were more likely than non-CTE concentrators to earn any kind of …. Or Attain…. </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13</a:t>
            </a:fld>
            <a:endParaRPr lang="en-US"/>
          </a:p>
        </p:txBody>
      </p:sp>
    </p:spTree>
    <p:extLst>
      <p:ext uri="{BB962C8B-B14F-4D97-AF65-F5344CB8AC3E}">
        <p14:creationId xmlns:p14="http://schemas.microsoft.com/office/powerpoint/2010/main" val="150663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dirty="0"/>
              <a:t>Thank you!</a:t>
            </a:r>
          </a:p>
        </p:txBody>
      </p:sp>
    </p:spTree>
    <p:extLst>
      <p:ext uri="{BB962C8B-B14F-4D97-AF65-F5344CB8AC3E}">
        <p14:creationId xmlns:p14="http://schemas.microsoft.com/office/powerpoint/2010/main" val="89477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9127253" y="6406341"/>
            <a:ext cx="2743200" cy="266007"/>
          </a:xfrm>
        </p:spPr>
        <p:txBody>
          <a:bodyPr/>
          <a:lstStyle/>
          <a:p>
            <a:fld id="{12BE8270-E6C9-4EB4-A3CF-969B9C7A407B}" type="slidenum">
              <a:rPr lang="en-US" smtClean="0"/>
              <a:t>‹#›</a:t>
            </a:fld>
            <a:endParaRPr lang="en-US"/>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94752" y="1942791"/>
            <a:ext cx="11575701" cy="4317333"/>
          </a:xfrm>
          <a:noFill/>
        </p:spPr>
        <p:txBody>
          <a:bodyPr/>
          <a:lstStyle>
            <a:lvl1pPr>
              <a:defRPr b="0">
                <a:solidFill>
                  <a:srgbClr val="2E2925"/>
                </a:solidFill>
              </a:defRPr>
            </a:lvl1pPr>
            <a:lvl2pPr marL="685783" indent="-228594">
              <a:buFont typeface="Courier New" panose="02070309020205020404" pitchFamily="49" charset="0"/>
              <a:buChar char="o"/>
              <a:defRPr b="0">
                <a:solidFill>
                  <a:srgbClr val="2E2925"/>
                </a:solidFill>
              </a:defRPr>
            </a:lvl2pPr>
            <a:lvl3pPr marL="1142971" indent="-228594">
              <a:buFont typeface="Wingdings" pitchFamily="2" charset="2"/>
              <a:buChar char="§"/>
              <a:defRPr b="0">
                <a:solidFill>
                  <a:srgbClr val="2E2925"/>
                </a:solidFill>
              </a:defRPr>
            </a:lvl3pPr>
            <a:lvl4pPr marL="1600160" indent="-228594">
              <a:buFont typeface="Wingdings" pitchFamily="2" charset="2"/>
              <a:buChar char="Ø"/>
              <a:defRPr b="0">
                <a:solidFill>
                  <a:srgbClr val="2E2925"/>
                </a:solidFill>
              </a:defRPr>
            </a:lvl4pPr>
            <a:lvl5pPr marL="2057349" indent="-228594">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94754" y="493265"/>
            <a:ext cx="11575513" cy="678052"/>
          </a:xfrm>
          <a:noFill/>
        </p:spPr>
        <p:txBody>
          <a:bodyPr>
            <a:normAutofit/>
          </a:bodyPr>
          <a:lstStyle>
            <a:lvl1pPr algn="ctr">
              <a:defRPr sz="4267"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77096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94754" y="1559953"/>
            <a:ext cx="11575513" cy="687380"/>
          </a:xfrm>
          <a:noFill/>
        </p:spPr>
        <p:txBody>
          <a:bodyPr>
            <a:normAutofit/>
          </a:bodyPr>
          <a:lstStyle>
            <a:lvl1pPr algn="ctr">
              <a:defRPr sz="4267"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166774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 id="2147483670" r:id="rId8"/>
    <p:sldLayoutId id="2147483671" r:id="rId9"/>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1.svg"/><Relationship Id="rId2" Type="http://schemas.openxmlformats.org/officeDocument/2006/relationships/slideLayout" Target="../slideLayouts/slideLayout9.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slideLayout" Target="../slideLayouts/slideLayout4.xml"/><Relationship Id="rId16" Type="http://schemas.openxmlformats.org/officeDocument/2006/relationships/image" Target="../media/image44.png"/><Relationship Id="rId1" Type="http://schemas.openxmlformats.org/officeDocument/2006/relationships/tags" Target="../tags/tag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hyperlink" Target="https://cdn.education.ne.gov/wp-content/uploads/2021/06/2021-Rule-47-Approved-Career-Acdamies.pdf" TargetMode="Externa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sv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education.ne.gov/nce/nontraditional-special-populations/" TargetMode="Externa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hyperlink" Target="mailto:Sydney.kobza@nebraska.gov" TargetMode="Externa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hyperlink" Target="https://openclipart.org/detail/178120/u.s.a.-flag-by-caitmall-178120" TargetMode="Externa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State of Nebraska CTE</a:t>
            </a:r>
          </a:p>
        </p:txBody>
      </p:sp>
      <p:sp>
        <p:nvSpPr>
          <p:cNvPr id="3" name="Subtitle 2"/>
          <p:cNvSpPr>
            <a:spLocks noGrp="1"/>
          </p:cNvSpPr>
          <p:nvPr>
            <p:ph type="subTitle" idx="1"/>
          </p:nvPr>
        </p:nvSpPr>
        <p:spPr/>
        <p:txBody>
          <a:bodyPr/>
          <a:lstStyle/>
          <a:p>
            <a:r>
              <a:rPr lang="en-US" dirty="0"/>
              <a:t>Sydney Kobza</a:t>
            </a:r>
          </a:p>
          <a:p>
            <a:r>
              <a:rPr lang="en-US" dirty="0"/>
              <a:t>Assistant Director, Nebraska Career and Technical Education</a:t>
            </a:r>
          </a:p>
        </p:txBody>
      </p:sp>
    </p:spTree>
    <p:custDataLst>
      <p:tags r:id="rId1"/>
    </p:custDataLst>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4FC34-797C-403E-8286-5E269411AF21}"/>
              </a:ext>
            </a:extLst>
          </p:cNvPr>
          <p:cNvSpPr>
            <a:spLocks noGrp="1"/>
          </p:cNvSpPr>
          <p:nvPr>
            <p:ph type="title"/>
          </p:nvPr>
        </p:nvSpPr>
        <p:spPr/>
        <p:txBody>
          <a:bodyPr>
            <a:noAutofit/>
          </a:bodyPr>
          <a:lstStyle/>
          <a:p>
            <a:r>
              <a:rPr lang="en-US" sz="3733" dirty="0"/>
              <a:t>Career and Technical Student Organizations </a:t>
            </a:r>
          </a:p>
        </p:txBody>
      </p:sp>
      <p:sp>
        <p:nvSpPr>
          <p:cNvPr id="2" name="Content Placeholder 1">
            <a:extLst>
              <a:ext uri="{FF2B5EF4-FFF2-40B4-BE49-F238E27FC236}">
                <a16:creationId xmlns:a16="http://schemas.microsoft.com/office/drawing/2014/main" id="{6FB378D0-4D8D-45B8-80DD-5A35F8629A11}"/>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6A0CB69E-3FDC-4E93-8213-501F096153CA}"/>
              </a:ext>
            </a:extLst>
          </p:cNvPr>
          <p:cNvSpPr txBox="1"/>
          <p:nvPr/>
        </p:nvSpPr>
        <p:spPr>
          <a:xfrm>
            <a:off x="4646193" y="2502811"/>
            <a:ext cx="3081867" cy="995209"/>
          </a:xfrm>
          <a:prstGeom prst="rect">
            <a:avLst/>
          </a:prstGeom>
          <a:noFill/>
        </p:spPr>
        <p:txBody>
          <a:bodyPr wrap="square" rtlCol="0">
            <a:spAutoFit/>
          </a:bodyPr>
          <a:lstStyle/>
          <a:p>
            <a:r>
              <a:rPr lang="en-US" sz="5867" b="1" dirty="0">
                <a:solidFill>
                  <a:schemeClr val="accent6"/>
                </a:solidFill>
              </a:rPr>
              <a:t>19,500+ </a:t>
            </a:r>
          </a:p>
        </p:txBody>
      </p:sp>
      <p:sp>
        <p:nvSpPr>
          <p:cNvPr id="5" name="TextBox 4">
            <a:extLst>
              <a:ext uri="{FF2B5EF4-FFF2-40B4-BE49-F238E27FC236}">
                <a16:creationId xmlns:a16="http://schemas.microsoft.com/office/drawing/2014/main" id="{3831537C-F1A8-4CEA-AF8E-4E2C7FCD4410}"/>
              </a:ext>
            </a:extLst>
          </p:cNvPr>
          <p:cNvSpPr txBox="1"/>
          <p:nvPr/>
        </p:nvSpPr>
        <p:spPr>
          <a:xfrm>
            <a:off x="3404671" y="3552457"/>
            <a:ext cx="5139968" cy="1077026"/>
          </a:xfrm>
          <a:prstGeom prst="rect">
            <a:avLst/>
          </a:prstGeom>
          <a:noFill/>
        </p:spPr>
        <p:txBody>
          <a:bodyPr wrap="square" rtlCol="0">
            <a:spAutoFit/>
          </a:bodyPr>
          <a:lstStyle/>
          <a:p>
            <a:pPr algn="ctr"/>
            <a:r>
              <a:rPr lang="en-US" sz="2133" dirty="0"/>
              <a:t>About one out of every six CTE students gained leadership skills by participating in Career &amp; Technical Student Organizations </a:t>
            </a:r>
          </a:p>
        </p:txBody>
      </p:sp>
      <p:pic>
        <p:nvPicPr>
          <p:cNvPr id="11" name="Picture 2" descr="Nebraska Agriculture Education">
            <a:extLst>
              <a:ext uri="{FF2B5EF4-FFF2-40B4-BE49-F238E27FC236}">
                <a16:creationId xmlns:a16="http://schemas.microsoft.com/office/drawing/2014/main" id="{1D59E4FB-4B09-42F2-AE92-9BE166209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444" y="5800207"/>
            <a:ext cx="514617" cy="658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348C408-FF68-46E9-9382-4A4DD0E2CF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5607" y="5834192"/>
            <a:ext cx="696047" cy="6339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ebraska HOSA">
            <a:extLst>
              <a:ext uri="{FF2B5EF4-FFF2-40B4-BE49-F238E27FC236}">
                <a16:creationId xmlns:a16="http://schemas.microsoft.com/office/drawing/2014/main" id="{00ADAA7F-939D-4D4C-8A9B-36ABD1A036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7644" y="5913800"/>
            <a:ext cx="1325309" cy="529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killsUSA Alumni &amp; Friends Association">
            <a:extLst>
              <a:ext uri="{FF2B5EF4-FFF2-40B4-BE49-F238E27FC236}">
                <a16:creationId xmlns:a16="http://schemas.microsoft.com/office/drawing/2014/main" id="{6760CAF5-DC97-4917-A6C9-C28FD087BE7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20"/>
          <a:stretch/>
        </p:blipFill>
        <p:spPr bwMode="auto">
          <a:xfrm>
            <a:off x="9704254" y="5682331"/>
            <a:ext cx="1325309" cy="6795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Nebraska Educators Rising">
            <a:extLst>
              <a:ext uri="{FF2B5EF4-FFF2-40B4-BE49-F238E27FC236}">
                <a16:creationId xmlns:a16="http://schemas.microsoft.com/office/drawing/2014/main" id="{86D5BBDD-12FF-4790-825E-FA40264622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1821" y="6022127"/>
            <a:ext cx="1184488" cy="2916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ebraska DECA">
            <a:extLst>
              <a:ext uri="{FF2B5EF4-FFF2-40B4-BE49-F238E27FC236}">
                <a16:creationId xmlns:a16="http://schemas.microsoft.com/office/drawing/2014/main" id="{3CB39C08-F14C-45C6-8129-F248FA56F8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7772" y="6022127"/>
            <a:ext cx="1283392" cy="291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33B765D-4655-4639-9523-B3A7711352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8793" y="5886805"/>
            <a:ext cx="894332" cy="5067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3B56B4-AC93-4B83-B87B-5A3D573B7B51}"/>
              </a:ext>
            </a:extLst>
          </p:cNvPr>
          <p:cNvSpPr txBox="1"/>
          <p:nvPr/>
        </p:nvSpPr>
        <p:spPr>
          <a:xfrm>
            <a:off x="10713937" y="6487609"/>
            <a:ext cx="1341683" cy="215444"/>
          </a:xfrm>
          <a:prstGeom prst="rect">
            <a:avLst/>
          </a:prstGeom>
          <a:noFill/>
        </p:spPr>
        <p:txBody>
          <a:bodyPr wrap="square" rtlCol="0">
            <a:spAutoFit/>
          </a:bodyPr>
          <a:lstStyle/>
          <a:p>
            <a:pPr algn="r"/>
            <a:r>
              <a:rPr lang="en-US" sz="800" dirty="0">
                <a:solidFill>
                  <a:schemeClr val="bg1">
                    <a:lumMod val="50000"/>
                  </a:schemeClr>
                </a:solidFill>
              </a:rPr>
              <a:t>*2020-2021</a:t>
            </a:r>
          </a:p>
        </p:txBody>
      </p:sp>
    </p:spTree>
    <p:custDataLst>
      <p:tags r:id="rId1"/>
    </p:custDataLst>
    <p:extLst>
      <p:ext uri="{BB962C8B-B14F-4D97-AF65-F5344CB8AC3E}">
        <p14:creationId xmlns:p14="http://schemas.microsoft.com/office/powerpoint/2010/main" val="1025444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166ADA-9914-4700-8E42-1FBAA2C167D5}"/>
              </a:ext>
            </a:extLst>
          </p:cNvPr>
          <p:cNvSpPr>
            <a:spLocks noGrp="1"/>
          </p:cNvSpPr>
          <p:nvPr>
            <p:ph type="title"/>
          </p:nvPr>
        </p:nvSpPr>
        <p:spPr/>
        <p:txBody>
          <a:bodyPr>
            <a:normAutofit/>
          </a:bodyPr>
          <a:lstStyle/>
          <a:p>
            <a:r>
              <a:rPr lang="en-US" sz="2800" dirty="0"/>
              <a:t>Secondary CTE participation rates are growing, but some learner groups are underrepresented</a:t>
            </a:r>
          </a:p>
        </p:txBody>
      </p:sp>
      <p:sp>
        <p:nvSpPr>
          <p:cNvPr id="2" name="Content Placeholder 1">
            <a:extLst>
              <a:ext uri="{FF2B5EF4-FFF2-40B4-BE49-F238E27FC236}">
                <a16:creationId xmlns:a16="http://schemas.microsoft.com/office/drawing/2014/main" id="{3686F4D6-88AD-4ECD-84A7-6AC7A0F9D3B2}"/>
              </a:ext>
            </a:extLst>
          </p:cNvPr>
          <p:cNvSpPr>
            <a:spLocks noGrp="1"/>
          </p:cNvSpPr>
          <p:nvPr>
            <p:ph idx="1"/>
          </p:nvPr>
        </p:nvSpPr>
        <p:spPr/>
        <p:txBody>
          <a:bodyPr/>
          <a:lstStyle/>
          <a:p>
            <a:endParaRPr lang="en-US"/>
          </a:p>
        </p:txBody>
      </p:sp>
      <p:graphicFrame>
        <p:nvGraphicFramePr>
          <p:cNvPr id="4" name="Content Placeholder 5">
            <a:extLst>
              <a:ext uri="{FF2B5EF4-FFF2-40B4-BE49-F238E27FC236}">
                <a16:creationId xmlns:a16="http://schemas.microsoft.com/office/drawing/2014/main" id="{C498A1DE-BE8D-424C-8E90-76CB2948BD56}"/>
              </a:ext>
            </a:extLst>
          </p:cNvPr>
          <p:cNvGraphicFramePr>
            <a:graphicFrameLocks/>
          </p:cNvGraphicFramePr>
          <p:nvPr/>
        </p:nvGraphicFramePr>
        <p:xfrm>
          <a:off x="544101" y="1710810"/>
          <a:ext cx="11103799" cy="514719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5875D57-5486-45AE-9BCE-4F86694042EF}"/>
              </a:ext>
            </a:extLst>
          </p:cNvPr>
          <p:cNvSpPr txBox="1"/>
          <p:nvPr/>
        </p:nvSpPr>
        <p:spPr>
          <a:xfrm>
            <a:off x="10713937" y="6487609"/>
            <a:ext cx="1341683" cy="215444"/>
          </a:xfrm>
          <a:prstGeom prst="rect">
            <a:avLst/>
          </a:prstGeom>
          <a:noFill/>
        </p:spPr>
        <p:txBody>
          <a:bodyPr wrap="square" rtlCol="0">
            <a:spAutoFit/>
          </a:bodyPr>
          <a:lstStyle/>
          <a:p>
            <a:pPr algn="r"/>
            <a:r>
              <a:rPr lang="en-US" sz="800" dirty="0">
                <a:solidFill>
                  <a:schemeClr val="bg1">
                    <a:lumMod val="50000"/>
                  </a:schemeClr>
                </a:solidFill>
              </a:rPr>
              <a:t>*2019-2020</a:t>
            </a:r>
          </a:p>
        </p:txBody>
      </p:sp>
    </p:spTree>
    <p:custDataLst>
      <p:tags r:id="rId1"/>
    </p:custDataLst>
    <p:extLst>
      <p:ext uri="{BB962C8B-B14F-4D97-AF65-F5344CB8AC3E}">
        <p14:creationId xmlns:p14="http://schemas.microsoft.com/office/powerpoint/2010/main" val="249191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4747-A3CB-48AD-95D8-37A53CCB2FF7}"/>
              </a:ext>
            </a:extLst>
          </p:cNvPr>
          <p:cNvSpPr>
            <a:spLocks noGrp="1"/>
          </p:cNvSpPr>
          <p:nvPr>
            <p:ph type="title"/>
          </p:nvPr>
        </p:nvSpPr>
        <p:spPr/>
        <p:txBody>
          <a:bodyPr>
            <a:noAutofit/>
          </a:bodyPr>
          <a:lstStyle/>
          <a:p>
            <a:r>
              <a:rPr lang="en-US" sz="3733" dirty="0"/>
              <a:t>Newly Released! </a:t>
            </a:r>
            <a:br>
              <a:rPr lang="en-US" sz="3733" dirty="0"/>
            </a:br>
            <a:r>
              <a:rPr lang="en-US" sz="3733" dirty="0"/>
              <a:t>Nebraska CTE Impact Study </a:t>
            </a:r>
          </a:p>
        </p:txBody>
      </p:sp>
      <p:sp>
        <p:nvSpPr>
          <p:cNvPr id="2" name="Content Placeholder 1">
            <a:extLst>
              <a:ext uri="{FF2B5EF4-FFF2-40B4-BE49-F238E27FC236}">
                <a16:creationId xmlns:a16="http://schemas.microsoft.com/office/drawing/2014/main" id="{22474994-FCB3-46EA-8B65-FAC0E55776DC}"/>
              </a:ext>
            </a:extLst>
          </p:cNvPr>
          <p:cNvSpPr>
            <a:spLocks noGrp="1"/>
          </p:cNvSpPr>
          <p:nvPr>
            <p:ph idx="1"/>
          </p:nvPr>
        </p:nvSpPr>
        <p:spPr>
          <a:xfrm>
            <a:off x="7003665" y="1876974"/>
            <a:ext cx="4780578" cy="4342249"/>
          </a:xfrm>
        </p:spPr>
        <p:txBody>
          <a:bodyPr>
            <a:normAutofit lnSpcReduction="10000"/>
          </a:bodyPr>
          <a:lstStyle/>
          <a:p>
            <a:r>
              <a:rPr lang="en-US" b="0" dirty="0">
                <a:solidFill>
                  <a:schemeClr val="tx1"/>
                </a:solidFill>
              </a:rPr>
              <a:t>Compared educational outcomes of CTE concentrators and non-CTE concentrators in Nebraska and South Dakota</a:t>
            </a:r>
          </a:p>
          <a:p>
            <a:r>
              <a:rPr lang="en-US" b="0" dirty="0">
                <a:solidFill>
                  <a:schemeClr val="tx1"/>
                </a:solidFill>
              </a:rPr>
              <a:t>Sample included 112,764 students whose four-year graduation year was between 2012/13 and 2016/17</a:t>
            </a:r>
          </a:p>
        </p:txBody>
      </p:sp>
      <p:pic>
        <p:nvPicPr>
          <p:cNvPr id="5" name="Picture 4">
            <a:extLst>
              <a:ext uri="{FF2B5EF4-FFF2-40B4-BE49-F238E27FC236}">
                <a16:creationId xmlns:a16="http://schemas.microsoft.com/office/drawing/2014/main" id="{6E3FDFD6-C374-415A-BE73-8558BE4856C0}"/>
              </a:ext>
            </a:extLst>
          </p:cNvPr>
          <p:cNvPicPr>
            <a:picLocks noChangeAspect="1"/>
          </p:cNvPicPr>
          <p:nvPr/>
        </p:nvPicPr>
        <p:blipFill>
          <a:blip r:embed="rId4"/>
          <a:stretch>
            <a:fillRect/>
          </a:stretch>
        </p:blipFill>
        <p:spPr>
          <a:xfrm>
            <a:off x="1577713" y="1573824"/>
            <a:ext cx="2902212" cy="37728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8" name="Picture 2" descr="Regional Educational Laboratories Central">
            <a:extLst>
              <a:ext uri="{FF2B5EF4-FFF2-40B4-BE49-F238E27FC236}">
                <a16:creationId xmlns:a16="http://schemas.microsoft.com/office/drawing/2014/main" id="{382A82D5-3F8B-46A3-8814-CA7D4E0A82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8384" y="5790049"/>
            <a:ext cx="1397000" cy="881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ES Director: A New Look for IES">
            <a:extLst>
              <a:ext uri="{FF2B5EF4-FFF2-40B4-BE49-F238E27FC236}">
                <a16:creationId xmlns:a16="http://schemas.microsoft.com/office/drawing/2014/main" id="{73107C88-3ECE-488E-8B96-3CCFC896332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8915" b="27585"/>
          <a:stretch/>
        </p:blipFill>
        <p:spPr bwMode="auto">
          <a:xfrm>
            <a:off x="540237" y="5842615"/>
            <a:ext cx="3169139" cy="7766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994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75BC0-ACA6-47C5-AD5B-46CFB7EA9A13}"/>
              </a:ext>
            </a:extLst>
          </p:cNvPr>
          <p:cNvSpPr>
            <a:spLocks noGrp="1"/>
          </p:cNvSpPr>
          <p:nvPr>
            <p:ph type="title"/>
          </p:nvPr>
        </p:nvSpPr>
        <p:spPr>
          <a:xfrm>
            <a:off x="4476779" y="1554443"/>
            <a:ext cx="5147733" cy="1467983"/>
          </a:xfrm>
        </p:spPr>
        <p:txBody>
          <a:bodyPr>
            <a:normAutofit/>
          </a:bodyPr>
          <a:lstStyle/>
          <a:p>
            <a:r>
              <a:rPr lang="en-US" sz="5867" dirty="0"/>
              <a:t>Key Findings</a:t>
            </a:r>
          </a:p>
        </p:txBody>
      </p:sp>
      <p:graphicFrame>
        <p:nvGraphicFramePr>
          <p:cNvPr id="17" name="Table 17">
            <a:extLst>
              <a:ext uri="{FF2B5EF4-FFF2-40B4-BE49-F238E27FC236}">
                <a16:creationId xmlns:a16="http://schemas.microsoft.com/office/drawing/2014/main" id="{B4FEF6F6-7B9E-47F9-9A3A-60CFE4DD78D1}"/>
              </a:ext>
            </a:extLst>
          </p:cNvPr>
          <p:cNvGraphicFramePr>
            <a:graphicFrameLocks noGrp="1"/>
          </p:cNvGraphicFramePr>
          <p:nvPr/>
        </p:nvGraphicFramePr>
        <p:xfrm>
          <a:off x="373327" y="4654176"/>
          <a:ext cx="11112495" cy="1852849"/>
        </p:xfrm>
        <a:graphic>
          <a:graphicData uri="http://schemas.openxmlformats.org/drawingml/2006/table">
            <a:tbl>
              <a:tblPr firstRow="1" bandRow="1">
                <a:tableStyleId>{2D5ABB26-0587-4C30-8999-92F81FD0307C}</a:tableStyleId>
              </a:tblPr>
              <a:tblGrid>
                <a:gridCol w="3704165">
                  <a:extLst>
                    <a:ext uri="{9D8B030D-6E8A-4147-A177-3AD203B41FA5}">
                      <a16:colId xmlns:a16="http://schemas.microsoft.com/office/drawing/2014/main" val="4130565641"/>
                    </a:ext>
                  </a:extLst>
                </a:gridCol>
                <a:gridCol w="3704165">
                  <a:extLst>
                    <a:ext uri="{9D8B030D-6E8A-4147-A177-3AD203B41FA5}">
                      <a16:colId xmlns:a16="http://schemas.microsoft.com/office/drawing/2014/main" val="2586865571"/>
                    </a:ext>
                  </a:extLst>
                </a:gridCol>
                <a:gridCol w="3704165">
                  <a:extLst>
                    <a:ext uri="{9D8B030D-6E8A-4147-A177-3AD203B41FA5}">
                      <a16:colId xmlns:a16="http://schemas.microsoft.com/office/drawing/2014/main" val="3649973055"/>
                    </a:ext>
                  </a:extLst>
                </a:gridCol>
              </a:tblGrid>
              <a:tr h="1852849">
                <a:tc>
                  <a:txBody>
                    <a:bodyPr/>
                    <a:lstStyle/>
                    <a:p>
                      <a:pPr algn="ctr"/>
                      <a:r>
                        <a:rPr lang="en-US" sz="2100" b="1" dirty="0">
                          <a:solidFill>
                            <a:schemeClr val="accent6"/>
                          </a:solidFill>
                          <a:latin typeface="Myriad Pro" panose="020B0503030403020204" pitchFamily="34" charset="0"/>
                        </a:rPr>
                        <a:t>Graduate</a:t>
                      </a:r>
                      <a:r>
                        <a:rPr lang="en-US" sz="2100" dirty="0">
                          <a:latin typeface="Myriad Pro" panose="020B0503030403020204" pitchFamily="34" charset="0"/>
                        </a:rPr>
                        <a:t> from high school on time and to enroll in postsecondary education.</a:t>
                      </a:r>
                    </a:p>
                  </a:txBody>
                  <a:tcPr marL="121920" marR="121920" marT="60960" marB="60960">
                    <a:lnL w="12700" cap="flat" cmpd="sng" algn="ctr">
                      <a:no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b="1" dirty="0">
                          <a:solidFill>
                            <a:schemeClr val="accent6"/>
                          </a:solidFill>
                          <a:latin typeface="Myriad Pro" panose="020B0503030403020204" pitchFamily="34" charset="0"/>
                        </a:rPr>
                        <a:t>Earn</a:t>
                      </a:r>
                      <a:r>
                        <a:rPr lang="en-US" sz="2100" dirty="0">
                          <a:latin typeface="Myriad Pro" panose="020B0503030403020204" pitchFamily="34" charset="0"/>
                        </a:rPr>
                        <a:t> any kind of postsecondary award within two years of and within five years of their expected high school graduation year.</a:t>
                      </a:r>
                    </a:p>
                  </a:txBody>
                  <a:tcPr marL="121920" marR="121920" marT="60960" marB="60960">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b="1" dirty="0">
                          <a:solidFill>
                            <a:schemeClr val="accent6"/>
                          </a:solidFill>
                          <a:latin typeface="Myriad Pro" panose="020B0503030403020204" pitchFamily="34" charset="0"/>
                        </a:rPr>
                        <a:t>Attain</a:t>
                      </a:r>
                      <a:r>
                        <a:rPr lang="en-US" sz="2100" dirty="0">
                          <a:latin typeface="Myriad Pro" panose="020B0503030403020204" pitchFamily="34" charset="0"/>
                        </a:rPr>
                        <a:t> a postsecondary award up to an associate’s degree within five years of their expected graduation year.</a:t>
                      </a:r>
                    </a:p>
                  </a:txBody>
                  <a:tcPr marL="121920" marR="121920" marT="60960" marB="60960">
                    <a:lnL w="28575"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8809225"/>
                  </a:ext>
                </a:extLst>
              </a:tr>
            </a:tbl>
          </a:graphicData>
        </a:graphic>
      </p:graphicFrame>
      <p:sp>
        <p:nvSpPr>
          <p:cNvPr id="20" name="TextBox 19">
            <a:extLst>
              <a:ext uri="{FF2B5EF4-FFF2-40B4-BE49-F238E27FC236}">
                <a16:creationId xmlns:a16="http://schemas.microsoft.com/office/drawing/2014/main" id="{21C70ECB-8EBC-4CC8-B40C-98C671EF6DF5}"/>
              </a:ext>
            </a:extLst>
          </p:cNvPr>
          <p:cNvSpPr txBox="1"/>
          <p:nvPr/>
        </p:nvSpPr>
        <p:spPr>
          <a:xfrm>
            <a:off x="706177" y="3973387"/>
            <a:ext cx="10779647" cy="502766"/>
          </a:xfrm>
          <a:prstGeom prst="rect">
            <a:avLst/>
          </a:prstGeom>
          <a:noFill/>
        </p:spPr>
        <p:txBody>
          <a:bodyPr wrap="square">
            <a:spAutoFit/>
          </a:bodyPr>
          <a:lstStyle/>
          <a:p>
            <a:pPr algn="ctr"/>
            <a:r>
              <a:rPr lang="en-US" sz="2667" dirty="0">
                <a:latin typeface="Myriad Pro" panose="020B0503030403020204" pitchFamily="34" charset="0"/>
              </a:rPr>
              <a:t>CTE Concentrators were more likely than non-CTE Concentrators to: </a:t>
            </a:r>
          </a:p>
        </p:txBody>
      </p:sp>
      <p:grpSp>
        <p:nvGrpSpPr>
          <p:cNvPr id="30" name="Group 29">
            <a:extLst>
              <a:ext uri="{FF2B5EF4-FFF2-40B4-BE49-F238E27FC236}">
                <a16:creationId xmlns:a16="http://schemas.microsoft.com/office/drawing/2014/main" id="{175BB654-77E6-431B-ABB8-20865AF75900}"/>
              </a:ext>
            </a:extLst>
          </p:cNvPr>
          <p:cNvGrpSpPr/>
          <p:nvPr/>
        </p:nvGrpSpPr>
        <p:grpSpPr>
          <a:xfrm>
            <a:off x="2836363" y="526851"/>
            <a:ext cx="2248588" cy="2248588"/>
            <a:chOff x="642679" y="2717936"/>
            <a:chExt cx="1686441" cy="1686441"/>
          </a:xfrm>
        </p:grpSpPr>
        <p:pic>
          <p:nvPicPr>
            <p:cNvPr id="25" name="Graphic 24" descr="Magnifying glass with solid fill">
              <a:extLst>
                <a:ext uri="{FF2B5EF4-FFF2-40B4-BE49-F238E27FC236}">
                  <a16:creationId xmlns:a16="http://schemas.microsoft.com/office/drawing/2014/main" id="{AC8EE66B-C319-4A4B-888E-A041817CF7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2679" y="2717936"/>
              <a:ext cx="1686441" cy="1686441"/>
            </a:xfrm>
            <a:prstGeom prst="rect">
              <a:avLst/>
            </a:prstGeom>
          </p:spPr>
        </p:pic>
        <p:pic>
          <p:nvPicPr>
            <p:cNvPr id="29" name="Graphic 28" descr="Key with solid fill">
              <a:extLst>
                <a:ext uri="{FF2B5EF4-FFF2-40B4-BE49-F238E27FC236}">
                  <a16:creationId xmlns:a16="http://schemas.microsoft.com/office/drawing/2014/main" id="{1A7D80D3-4048-47E5-BD4B-F5BAF41E70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1328735" y="3092592"/>
              <a:ext cx="681039" cy="679308"/>
            </a:xfrm>
            <a:prstGeom prst="rect">
              <a:avLst/>
            </a:prstGeom>
          </p:spPr>
        </p:pic>
      </p:grpSp>
    </p:spTree>
    <p:custDataLst>
      <p:tags r:id="rId1"/>
    </p:custDataLst>
    <p:extLst>
      <p:ext uri="{BB962C8B-B14F-4D97-AF65-F5344CB8AC3E}">
        <p14:creationId xmlns:p14="http://schemas.microsoft.com/office/powerpoint/2010/main" val="2870544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40EE9B-C8F3-4B4D-BE98-EFFFD5A4A04B}"/>
              </a:ext>
            </a:extLst>
          </p:cNvPr>
          <p:cNvGrpSpPr/>
          <p:nvPr/>
        </p:nvGrpSpPr>
        <p:grpSpPr>
          <a:xfrm>
            <a:off x="9555204" y="280888"/>
            <a:ext cx="1728421" cy="6296224"/>
            <a:chOff x="316153" y="1079032"/>
            <a:chExt cx="781403" cy="3124584"/>
          </a:xfrm>
        </p:grpSpPr>
        <p:pic>
          <p:nvPicPr>
            <p:cNvPr id="5124" name="Picture 4" descr="Health Sciences cluster link">
              <a:extLst>
                <a:ext uri="{FF2B5EF4-FFF2-40B4-BE49-F238E27FC236}">
                  <a16:creationId xmlns:a16="http://schemas.microsoft.com/office/drawing/2014/main" id="{484EDAE0-2858-4B7A-A6B5-A8B9536BD7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76" y="3851064"/>
              <a:ext cx="336370" cy="35101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Government Administration cluster link">
              <a:extLst>
                <a:ext uri="{FF2B5EF4-FFF2-40B4-BE49-F238E27FC236}">
                  <a16:creationId xmlns:a16="http://schemas.microsoft.com/office/drawing/2014/main" id="{5EADF3F1-CD5D-49D8-95B0-CFE7202625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87" y="1079032"/>
              <a:ext cx="333332" cy="35714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uman services cluster link">
              <a:extLst>
                <a:ext uri="{FF2B5EF4-FFF2-40B4-BE49-F238E27FC236}">
                  <a16:creationId xmlns:a16="http://schemas.microsoft.com/office/drawing/2014/main" id="{A0AE7805-9FF7-4E1E-8AE4-F8B1EC69F4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486" y="1483985"/>
              <a:ext cx="333333" cy="35971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Education training cluster link">
              <a:extLst>
                <a:ext uri="{FF2B5EF4-FFF2-40B4-BE49-F238E27FC236}">
                  <a16:creationId xmlns:a16="http://schemas.microsoft.com/office/drawing/2014/main" id="{6E050CBD-D71B-4FCE-9C6E-14C59F8626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485" y="1876066"/>
              <a:ext cx="333333" cy="365102"/>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Law public safety corrections security cluster link">
              <a:extLst>
                <a:ext uri="{FF2B5EF4-FFF2-40B4-BE49-F238E27FC236}">
                  <a16:creationId xmlns:a16="http://schemas.microsoft.com/office/drawing/2014/main" id="{B6FA8727-9BBD-43E4-8648-263211DF9A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485" y="2274622"/>
              <a:ext cx="343069" cy="357143"/>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Manufacturing cluster link">
              <a:extLst>
                <a:ext uri="{FF2B5EF4-FFF2-40B4-BE49-F238E27FC236}">
                  <a16:creationId xmlns:a16="http://schemas.microsoft.com/office/drawing/2014/main" id="{1F39B2C1-9D37-442B-8C6D-C5A1045363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485" y="2654797"/>
              <a:ext cx="343071" cy="359711"/>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Energy engineering cluster link">
              <a:extLst>
                <a:ext uri="{FF2B5EF4-FFF2-40B4-BE49-F238E27FC236}">
                  <a16:creationId xmlns:a16="http://schemas.microsoft.com/office/drawing/2014/main" id="{206796D8-8090-43E5-86DC-126525A886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222" y="3049873"/>
              <a:ext cx="333334" cy="357143"/>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Transportation distribution and logistics cluster link">
              <a:extLst>
                <a:ext uri="{FF2B5EF4-FFF2-40B4-BE49-F238E27FC236}">
                  <a16:creationId xmlns:a16="http://schemas.microsoft.com/office/drawing/2014/main" id="{148115A9-FEDB-4E0B-A032-7D1D3A0D67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483" y="3453965"/>
              <a:ext cx="343071" cy="357143"/>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Architecture and construction cluster link">
              <a:extLst>
                <a:ext uri="{FF2B5EF4-FFF2-40B4-BE49-F238E27FC236}">
                  <a16:creationId xmlns:a16="http://schemas.microsoft.com/office/drawing/2014/main" id="{3EA9E6C8-78ED-40E4-B5F4-30F338DDDC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484" y="3846473"/>
              <a:ext cx="343070" cy="3571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6" descr="Marketing cluster link">
              <a:extLst>
                <a:ext uri="{FF2B5EF4-FFF2-40B4-BE49-F238E27FC236}">
                  <a16:creationId xmlns:a16="http://schemas.microsoft.com/office/drawing/2014/main" id="{A7E6F262-3200-4C89-B036-9F3EB31798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876" y="1474558"/>
              <a:ext cx="336370" cy="3510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FNR cluster link">
              <a:extLst>
                <a:ext uri="{FF2B5EF4-FFF2-40B4-BE49-F238E27FC236}">
                  <a16:creationId xmlns:a16="http://schemas.microsoft.com/office/drawing/2014/main" id="{8BD3EBEF-EF11-4CD7-A359-C3CB76D784B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876" y="1082095"/>
              <a:ext cx="336370" cy="3510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ospitality and tourism cluster link">
              <a:extLst>
                <a:ext uri="{FF2B5EF4-FFF2-40B4-BE49-F238E27FC236}">
                  <a16:creationId xmlns:a16="http://schemas.microsoft.com/office/drawing/2014/main" id="{6C6832B6-D2B2-496E-80FB-E556EC41884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6153" y="1867021"/>
              <a:ext cx="336370" cy="3510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Business Administration Management cluster link">
              <a:extLst>
                <a:ext uri="{FF2B5EF4-FFF2-40B4-BE49-F238E27FC236}">
                  <a16:creationId xmlns:a16="http://schemas.microsoft.com/office/drawing/2014/main" id="{20B24C50-461A-4CA6-AE4A-4989E1560FE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6153" y="2264947"/>
              <a:ext cx="333967" cy="351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Finance cluster link">
              <a:extLst>
                <a:ext uri="{FF2B5EF4-FFF2-40B4-BE49-F238E27FC236}">
                  <a16:creationId xmlns:a16="http://schemas.microsoft.com/office/drawing/2014/main" id="{F3ABCDCA-A6FB-4846-89D1-4E1C5E0F3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76" y="2651947"/>
              <a:ext cx="333967" cy="3510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Communication Arts cluster link">
              <a:extLst>
                <a:ext uri="{FF2B5EF4-FFF2-40B4-BE49-F238E27FC236}">
                  <a16:creationId xmlns:a16="http://schemas.microsoft.com/office/drawing/2014/main" id="{295AB282-F201-4034-A350-A6FA5DD855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3876" y="3049873"/>
              <a:ext cx="336370" cy="3510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Information Technology cluster link">
              <a:extLst>
                <a:ext uri="{FF2B5EF4-FFF2-40B4-BE49-F238E27FC236}">
                  <a16:creationId xmlns:a16="http://schemas.microsoft.com/office/drawing/2014/main" id="{101F183B-57A0-49FD-8423-4B9E4D15BB1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3876" y="3447799"/>
              <a:ext cx="333967" cy="35101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Oval 12">
            <a:extLst>
              <a:ext uri="{FF2B5EF4-FFF2-40B4-BE49-F238E27FC236}">
                <a16:creationId xmlns:a16="http://schemas.microsoft.com/office/drawing/2014/main" id="{952B9C1F-61C8-4A55-8C69-2E43CCEF36D7}"/>
              </a:ext>
            </a:extLst>
          </p:cNvPr>
          <p:cNvSpPr/>
          <p:nvPr/>
        </p:nvSpPr>
        <p:spPr>
          <a:xfrm>
            <a:off x="-27915" y="205298"/>
            <a:ext cx="4346925" cy="4164068"/>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Regardless of Career Cluster</a:t>
            </a:r>
            <a:r>
              <a:rPr lang="en-US" sz="2400" dirty="0">
                <a:latin typeface="Myriad Pro" panose="020B0503030403020204" pitchFamily="34" charset="0"/>
              </a:rPr>
              <a:t>, high school graduation rates were consistently higher for CTE concentrators than non-CTE concentrators.</a:t>
            </a:r>
          </a:p>
        </p:txBody>
      </p:sp>
      <p:sp>
        <p:nvSpPr>
          <p:cNvPr id="40" name="Oval 39">
            <a:extLst>
              <a:ext uri="{FF2B5EF4-FFF2-40B4-BE49-F238E27FC236}">
                <a16:creationId xmlns:a16="http://schemas.microsoft.com/office/drawing/2014/main" id="{280EBC9D-C601-4468-A0E3-F3F47CB4481B}"/>
              </a:ext>
            </a:extLst>
          </p:cNvPr>
          <p:cNvSpPr/>
          <p:nvPr/>
        </p:nvSpPr>
        <p:spPr>
          <a:xfrm>
            <a:off x="3805776" y="-791340"/>
            <a:ext cx="4580448" cy="4445795"/>
          </a:xfrm>
          <a:prstGeom prst="ellipse">
            <a:avLst/>
          </a:prstGeom>
          <a:solidFill>
            <a:schemeClr val="accent6">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yriad Pro" panose="020B0503030403020204" pitchFamily="34" charset="0"/>
              </a:rPr>
              <a:t>Finance, Marketing, Health Sciences, and Government &amp; Public Administration had the </a:t>
            </a:r>
            <a:r>
              <a:rPr lang="en-US" sz="2400" b="1" dirty="0">
                <a:solidFill>
                  <a:schemeClr val="bg1"/>
                </a:solidFill>
                <a:latin typeface="Myriad Pro" panose="020B0503030403020204" pitchFamily="34" charset="0"/>
              </a:rPr>
              <a:t>highest two- and five-year postsecondary enrollment rates</a:t>
            </a:r>
            <a:r>
              <a:rPr lang="en-US" sz="2400" dirty="0">
                <a:solidFill>
                  <a:schemeClr val="bg1"/>
                </a:solidFill>
                <a:latin typeface="Myriad Pro" panose="020B0503030403020204" pitchFamily="34" charset="0"/>
              </a:rPr>
              <a:t>. </a:t>
            </a:r>
          </a:p>
        </p:txBody>
      </p:sp>
      <p:sp>
        <p:nvSpPr>
          <p:cNvPr id="41" name="Oval 40">
            <a:extLst>
              <a:ext uri="{FF2B5EF4-FFF2-40B4-BE49-F238E27FC236}">
                <a16:creationId xmlns:a16="http://schemas.microsoft.com/office/drawing/2014/main" id="{748D4D77-0E81-4E9D-B591-371202FD43FE}"/>
              </a:ext>
            </a:extLst>
          </p:cNvPr>
          <p:cNvSpPr/>
          <p:nvPr/>
        </p:nvSpPr>
        <p:spPr>
          <a:xfrm>
            <a:off x="1912034" y="3228465"/>
            <a:ext cx="4346925" cy="4164068"/>
          </a:xfrm>
          <a:prstGeom prst="ellipse">
            <a:avLst/>
          </a:prstGeom>
          <a:solidFill>
            <a:schemeClr val="accent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yriad Pro" panose="020B0503030403020204" pitchFamily="34" charset="0"/>
              </a:rPr>
              <a:t>Transportation, Distribution, and Logistics had the </a:t>
            </a:r>
            <a:r>
              <a:rPr lang="en-US" sz="2400" b="1" dirty="0">
                <a:solidFill>
                  <a:schemeClr val="bg1"/>
                </a:solidFill>
                <a:latin typeface="Myriad Pro" panose="020B0503030403020204" pitchFamily="34" charset="0"/>
              </a:rPr>
              <a:t>highest two-year award attainment rates. </a:t>
            </a:r>
          </a:p>
        </p:txBody>
      </p:sp>
    </p:spTree>
    <p:custDataLst>
      <p:tags r:id="rId1"/>
    </p:custDataLst>
    <p:extLst>
      <p:ext uri="{BB962C8B-B14F-4D97-AF65-F5344CB8AC3E}">
        <p14:creationId xmlns:p14="http://schemas.microsoft.com/office/powerpoint/2010/main" val="137196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title"/>
          </p:nvPr>
        </p:nvSpPr>
        <p:spPr/>
        <p:txBody>
          <a:bodyPr/>
          <a:lstStyle/>
          <a:p>
            <a:r>
              <a:rPr lang="en-US" dirty="0"/>
              <a:t>Question </a:t>
            </a:r>
          </a:p>
        </p:txBody>
      </p:sp>
      <p:sp>
        <p:nvSpPr>
          <p:cNvPr id="4" name="Content Placeholder 3">
            <a:extLst>
              <a:ext uri="{FF2B5EF4-FFF2-40B4-BE49-F238E27FC236}">
                <a16:creationId xmlns:a16="http://schemas.microsoft.com/office/drawing/2014/main" id="{31A3A769-19FE-49CB-AA17-B42AB56B70D1}"/>
              </a:ext>
            </a:extLst>
          </p:cNvPr>
          <p:cNvSpPr>
            <a:spLocks noGrp="1"/>
          </p:cNvSpPr>
          <p:nvPr>
            <p:ph idx="1"/>
          </p:nvPr>
        </p:nvSpPr>
        <p:spPr/>
        <p:txBody>
          <a:bodyPr/>
          <a:lstStyle/>
          <a:p>
            <a:r>
              <a:rPr lang="en-US" dirty="0"/>
              <a:t>What data would be beneficial to your school district? </a:t>
            </a:r>
            <a:br>
              <a:rPr lang="en-US" dirty="0"/>
            </a:br>
            <a:endParaRPr lang="en-US" dirty="0"/>
          </a:p>
          <a:p>
            <a:endParaRPr lang="en-US" dirty="0"/>
          </a:p>
          <a:p>
            <a:pPr marL="0" indent="0">
              <a:buNone/>
            </a:pPr>
            <a:endParaRPr lang="en-US" dirty="0"/>
          </a:p>
          <a:p>
            <a:r>
              <a:rPr lang="en-US" dirty="0"/>
              <a:t>What additional information would you as a district leader like to know? </a:t>
            </a:r>
          </a:p>
        </p:txBody>
      </p:sp>
    </p:spTree>
    <p:custDataLst>
      <p:tags r:id="rId1"/>
    </p:custDataLst>
    <p:extLst>
      <p:ext uri="{BB962C8B-B14F-4D97-AF65-F5344CB8AC3E}">
        <p14:creationId xmlns:p14="http://schemas.microsoft.com/office/powerpoint/2010/main" val="348363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ctrTitle"/>
          </p:nvPr>
        </p:nvSpPr>
        <p:spPr/>
        <p:txBody>
          <a:bodyPr/>
          <a:lstStyle/>
          <a:p>
            <a:r>
              <a:rPr lang="en-US" dirty="0"/>
              <a:t>Innovation</a:t>
            </a:r>
          </a:p>
        </p:txBody>
      </p:sp>
      <p:sp>
        <p:nvSpPr>
          <p:cNvPr id="3" name="Subtitle 2">
            <a:extLst>
              <a:ext uri="{FF2B5EF4-FFF2-40B4-BE49-F238E27FC236}">
                <a16:creationId xmlns:a16="http://schemas.microsoft.com/office/drawing/2014/main" id="{DD14EC15-B305-49F3-8205-E9304B3471E3}"/>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203157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a:xfrm>
            <a:off x="383263" y="1843191"/>
            <a:ext cx="11425473" cy="4707392"/>
          </a:xfrm>
        </p:spPr>
        <p:txBody>
          <a:bodyPr/>
          <a:lstStyle/>
          <a:p>
            <a:endParaRPr lang="en-US" dirty="0"/>
          </a:p>
          <a:p>
            <a:r>
              <a:rPr lang="en-US" dirty="0"/>
              <a:t>Close to $1,000,000 in awards last year</a:t>
            </a:r>
          </a:p>
          <a:p>
            <a:r>
              <a:rPr lang="en-US" dirty="0"/>
              <a:t>Award Announcement after August State Board Meeting for 2021-2022 winners</a:t>
            </a:r>
          </a:p>
          <a:p>
            <a:r>
              <a:rPr lang="en-US" dirty="0"/>
              <a:t>Projects Happening </a:t>
            </a:r>
          </a:p>
        </p:txBody>
      </p:sp>
      <p:pic>
        <p:nvPicPr>
          <p:cNvPr id="7" name="Picture 6">
            <a:extLst>
              <a:ext uri="{FF2B5EF4-FFF2-40B4-BE49-F238E27FC236}">
                <a16:creationId xmlns:a16="http://schemas.microsoft.com/office/drawing/2014/main" id="{C74256E4-063F-4A0B-981F-DBFC979905CB}"/>
              </a:ext>
            </a:extLst>
          </p:cNvPr>
          <p:cNvPicPr>
            <a:picLocks noChangeAspect="1"/>
          </p:cNvPicPr>
          <p:nvPr/>
        </p:nvPicPr>
        <p:blipFill>
          <a:blip r:embed="rId3"/>
          <a:stretch>
            <a:fillRect/>
          </a:stretch>
        </p:blipFill>
        <p:spPr>
          <a:xfrm>
            <a:off x="3484544" y="307417"/>
            <a:ext cx="5409524" cy="1428571"/>
          </a:xfrm>
          <a:prstGeom prst="rect">
            <a:avLst/>
          </a:prstGeom>
        </p:spPr>
      </p:pic>
    </p:spTree>
    <p:custDataLst>
      <p:tags r:id="rId1"/>
    </p:custDataLst>
    <p:extLst>
      <p:ext uri="{BB962C8B-B14F-4D97-AF65-F5344CB8AC3E}">
        <p14:creationId xmlns:p14="http://schemas.microsoft.com/office/powerpoint/2010/main" val="2819635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p:txBody>
          <a:bodyPr/>
          <a:lstStyle/>
          <a:p>
            <a:r>
              <a:rPr lang="en-US" dirty="0"/>
              <a:t>Perkins Updates </a:t>
            </a:r>
          </a:p>
        </p:txBody>
      </p:sp>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p:txBody>
          <a:bodyPr/>
          <a:lstStyle/>
          <a:p>
            <a:r>
              <a:rPr lang="en-US" dirty="0"/>
              <a:t>District Highlights </a:t>
            </a:r>
          </a:p>
          <a:p>
            <a:r>
              <a:rPr lang="en-US" dirty="0"/>
              <a:t>Innovative Processes </a:t>
            </a:r>
          </a:p>
          <a:p>
            <a:r>
              <a:rPr lang="en-US" dirty="0"/>
              <a:t>Updated Management Guide </a:t>
            </a:r>
          </a:p>
          <a:p>
            <a:r>
              <a:rPr lang="en-US" dirty="0"/>
              <a:t>Newsletter </a:t>
            </a:r>
          </a:p>
          <a:p>
            <a:r>
              <a:rPr lang="en-US" dirty="0"/>
              <a:t>Additional Supports </a:t>
            </a:r>
          </a:p>
          <a:p>
            <a:r>
              <a:rPr lang="en-US" dirty="0"/>
              <a:t>Upcoming </a:t>
            </a:r>
            <a:r>
              <a:rPr lang="en-US"/>
              <a:t>Perkins Information </a:t>
            </a:r>
            <a:endParaRPr lang="en-US" dirty="0"/>
          </a:p>
          <a:p>
            <a:endParaRPr lang="en-US" dirty="0"/>
          </a:p>
        </p:txBody>
      </p:sp>
    </p:spTree>
    <p:custDataLst>
      <p:tags r:id="rId1"/>
    </p:custDataLst>
    <p:extLst>
      <p:ext uri="{BB962C8B-B14F-4D97-AF65-F5344CB8AC3E}">
        <p14:creationId xmlns:p14="http://schemas.microsoft.com/office/powerpoint/2010/main" val="304686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a:xfrm>
            <a:off x="389299" y="338666"/>
            <a:ext cx="11425473" cy="1462142"/>
          </a:xfrm>
        </p:spPr>
        <p:txBody>
          <a:bodyPr/>
          <a:lstStyle/>
          <a:p>
            <a:r>
              <a:rPr lang="en-US" dirty="0"/>
              <a:t>Rule 47 Career Academies </a:t>
            </a:r>
          </a:p>
        </p:txBody>
      </p:sp>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a:xfrm>
            <a:off x="501267" y="1656183"/>
            <a:ext cx="11425473" cy="4707392"/>
          </a:xfrm>
        </p:spPr>
        <p:txBody>
          <a:bodyPr/>
          <a:lstStyle/>
          <a:p>
            <a:pPr marL="0" indent="0">
              <a:buNone/>
            </a:pPr>
            <a:endParaRPr lang="en-US" dirty="0"/>
          </a:p>
          <a:p>
            <a:r>
              <a:rPr lang="en-US" dirty="0"/>
              <a:t>Rule 47 Information </a:t>
            </a:r>
          </a:p>
          <a:p>
            <a:r>
              <a:rPr lang="en-US" dirty="0">
                <a:hlinkClick r:id="rId3"/>
              </a:rPr>
              <a:t>2020-2021 Rule 47 Approved Career Academy Report </a:t>
            </a:r>
            <a:endParaRPr lang="en-US" dirty="0"/>
          </a:p>
          <a:p>
            <a:r>
              <a:rPr lang="en-US" dirty="0"/>
              <a:t>Career Academy Advisory Council </a:t>
            </a:r>
          </a:p>
          <a:p>
            <a:endParaRPr lang="en-US" dirty="0"/>
          </a:p>
        </p:txBody>
      </p:sp>
      <p:pic>
        <p:nvPicPr>
          <p:cNvPr id="1026" name="Picture 2">
            <a:extLst>
              <a:ext uri="{FF2B5EF4-FFF2-40B4-BE49-F238E27FC236}">
                <a16:creationId xmlns:a16="http://schemas.microsoft.com/office/drawing/2014/main" id="{93AC005D-184B-4BC7-8767-940B54388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701" y="338666"/>
            <a:ext cx="2577702" cy="22941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35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DB8-8356-594A-8FEC-A7E11565E0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7E76573-0809-B048-8F4F-FE6B8D4AAC31}"/>
              </a:ext>
            </a:extLst>
          </p:cNvPr>
          <p:cNvSpPr>
            <a:spLocks noGrp="1"/>
          </p:cNvSpPr>
          <p:nvPr>
            <p:ph idx="1"/>
          </p:nvPr>
        </p:nvSpPr>
        <p:spPr>
          <a:xfrm>
            <a:off x="6253094" y="1066150"/>
            <a:ext cx="5507105" cy="3866335"/>
          </a:xfrm>
        </p:spPr>
        <p:txBody>
          <a:bodyPr/>
          <a:lstStyle/>
          <a:p>
            <a:pPr marL="0" indent="0" algn="ctr">
              <a:buNone/>
            </a:pPr>
            <a:r>
              <a:rPr lang="en-US" sz="4000" dirty="0">
                <a:latin typeface="Acumin Pro ExtraCondensed Med"/>
                <a:cs typeface="Times New Roman" panose="02020603050405020304" pitchFamily="18" charset="0"/>
              </a:rPr>
              <a:t>Nebraska Career and Technical Education helps lead and support the preparation of all Nebraskans for learning, earning, and living! </a:t>
            </a:r>
          </a:p>
          <a:p>
            <a:pPr marL="0" indent="0">
              <a:buNone/>
            </a:pPr>
            <a:endParaRPr lang="en-US" dirty="0"/>
          </a:p>
        </p:txBody>
      </p:sp>
      <p:pic>
        <p:nvPicPr>
          <p:cNvPr id="4" name="Picture 3" descr="Logo, company name&#10;&#10;Description automatically generated">
            <a:extLst>
              <a:ext uri="{FF2B5EF4-FFF2-40B4-BE49-F238E27FC236}">
                <a16:creationId xmlns:a16="http://schemas.microsoft.com/office/drawing/2014/main" id="{FA11AD76-EC73-4339-AD62-DF1C2251C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058" y="2042120"/>
            <a:ext cx="2413003" cy="2413003"/>
          </a:xfrm>
          <a:prstGeom prst="rect">
            <a:avLst/>
          </a:prstGeom>
        </p:spPr>
      </p:pic>
    </p:spTree>
    <p:custDataLst>
      <p:tags r:id="rId1"/>
    </p:custDataLst>
    <p:extLst>
      <p:ext uri="{BB962C8B-B14F-4D97-AF65-F5344CB8AC3E}">
        <p14:creationId xmlns:p14="http://schemas.microsoft.com/office/powerpoint/2010/main" val="122674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title"/>
          </p:nvPr>
        </p:nvSpPr>
        <p:spPr/>
        <p:txBody>
          <a:bodyPr/>
          <a:lstStyle/>
          <a:p>
            <a:r>
              <a:rPr lang="en-US" dirty="0"/>
              <a:t>Question </a:t>
            </a:r>
          </a:p>
        </p:txBody>
      </p:sp>
      <p:sp>
        <p:nvSpPr>
          <p:cNvPr id="4" name="Content Placeholder 3">
            <a:extLst>
              <a:ext uri="{FF2B5EF4-FFF2-40B4-BE49-F238E27FC236}">
                <a16:creationId xmlns:a16="http://schemas.microsoft.com/office/drawing/2014/main" id="{31A3A769-19FE-49CB-AA17-B42AB56B70D1}"/>
              </a:ext>
            </a:extLst>
          </p:cNvPr>
          <p:cNvSpPr>
            <a:spLocks noGrp="1"/>
          </p:cNvSpPr>
          <p:nvPr>
            <p:ph idx="1"/>
          </p:nvPr>
        </p:nvSpPr>
        <p:spPr/>
        <p:txBody>
          <a:bodyPr/>
          <a:lstStyle/>
          <a:p>
            <a:r>
              <a:rPr lang="en-US" dirty="0"/>
              <a:t>What innovative things are happening in CTE within your districts? </a:t>
            </a:r>
            <a:br>
              <a:rPr lang="en-US" dirty="0"/>
            </a:br>
            <a:endParaRPr lang="en-US" dirty="0"/>
          </a:p>
          <a:p>
            <a:r>
              <a:rPr lang="en-US" dirty="0"/>
              <a:t>What resources can support or foster additional innovative ideas? </a:t>
            </a:r>
          </a:p>
        </p:txBody>
      </p:sp>
    </p:spTree>
    <p:custDataLst>
      <p:tags r:id="rId1"/>
    </p:custDataLst>
    <p:extLst>
      <p:ext uri="{BB962C8B-B14F-4D97-AF65-F5344CB8AC3E}">
        <p14:creationId xmlns:p14="http://schemas.microsoft.com/office/powerpoint/2010/main" val="1509543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ctrTitle"/>
          </p:nvPr>
        </p:nvSpPr>
        <p:spPr/>
        <p:txBody>
          <a:bodyPr/>
          <a:lstStyle/>
          <a:p>
            <a:r>
              <a:rPr lang="en-US" dirty="0" err="1"/>
              <a:t>Corrdinated</a:t>
            </a:r>
            <a:r>
              <a:rPr lang="en-US" dirty="0"/>
              <a:t> </a:t>
            </a:r>
          </a:p>
        </p:txBody>
      </p:sp>
      <p:sp>
        <p:nvSpPr>
          <p:cNvPr id="3" name="Subtitle 2">
            <a:extLst>
              <a:ext uri="{FF2B5EF4-FFF2-40B4-BE49-F238E27FC236}">
                <a16:creationId xmlns:a16="http://schemas.microsoft.com/office/drawing/2014/main" id="{DD14EC15-B305-49F3-8205-E9304B3471E3}"/>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3719870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D65C6E-909A-4E21-9505-3D1CE694E5D6}"/>
              </a:ext>
            </a:extLst>
          </p:cNvPr>
          <p:cNvSpPr>
            <a:spLocks noGrp="1"/>
          </p:cNvSpPr>
          <p:nvPr>
            <p:ph type="title"/>
          </p:nvPr>
        </p:nvSpPr>
        <p:spPr/>
        <p:txBody>
          <a:bodyPr>
            <a:normAutofit/>
          </a:bodyPr>
          <a:lstStyle/>
          <a:p>
            <a:pPr algn="ctr"/>
            <a:r>
              <a:rPr lang="en-US" dirty="0"/>
              <a:t>Perkins V Strategic Priorities</a:t>
            </a:r>
          </a:p>
        </p:txBody>
      </p:sp>
      <p:sp>
        <p:nvSpPr>
          <p:cNvPr id="2" name="Content Placeholder 1">
            <a:extLst>
              <a:ext uri="{FF2B5EF4-FFF2-40B4-BE49-F238E27FC236}">
                <a16:creationId xmlns:a16="http://schemas.microsoft.com/office/drawing/2014/main" id="{2C000340-C7CA-4735-AAD4-6973D54A08D5}"/>
              </a:ext>
            </a:extLst>
          </p:cNvPr>
          <p:cNvSpPr>
            <a:spLocks noGrp="1"/>
          </p:cNvSpPr>
          <p:nvPr>
            <p:ph idx="1"/>
          </p:nvPr>
        </p:nvSpPr>
        <p:spPr/>
        <p:txBody>
          <a:bodyPr/>
          <a:lstStyle/>
          <a:p>
            <a:endParaRPr lang="en-US"/>
          </a:p>
        </p:txBody>
      </p:sp>
      <p:pic>
        <p:nvPicPr>
          <p:cNvPr id="8" name="Picture 7" descr="Diagram&#10;&#10;Description automatically generated">
            <a:extLst>
              <a:ext uri="{FF2B5EF4-FFF2-40B4-BE49-F238E27FC236}">
                <a16:creationId xmlns:a16="http://schemas.microsoft.com/office/drawing/2014/main" id="{3530C879-1DEC-49D3-AF42-00AF595F8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908" y="1839570"/>
            <a:ext cx="4802184" cy="4804461"/>
          </a:xfrm>
          <a:prstGeom prst="rect">
            <a:avLst/>
          </a:prstGeom>
        </p:spPr>
      </p:pic>
    </p:spTree>
    <p:custDataLst>
      <p:tags r:id="rId1"/>
    </p:custDataLst>
    <p:extLst>
      <p:ext uri="{BB962C8B-B14F-4D97-AF65-F5344CB8AC3E}">
        <p14:creationId xmlns:p14="http://schemas.microsoft.com/office/powerpoint/2010/main" val="97504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02BFA-3B68-4F3D-8818-FC53C693F2A9}"/>
              </a:ext>
            </a:extLst>
          </p:cNvPr>
          <p:cNvSpPr>
            <a:spLocks noGrp="1"/>
          </p:cNvSpPr>
          <p:nvPr>
            <p:ph type="title"/>
          </p:nvPr>
        </p:nvSpPr>
        <p:spPr/>
        <p:txBody>
          <a:bodyPr>
            <a:normAutofit/>
          </a:bodyPr>
          <a:lstStyle/>
          <a:p>
            <a:pPr algn="ctr"/>
            <a:r>
              <a:rPr lang="en-US" dirty="0"/>
              <a:t>CTE Standards Revision</a:t>
            </a:r>
          </a:p>
        </p:txBody>
      </p:sp>
      <p:sp>
        <p:nvSpPr>
          <p:cNvPr id="2" name="Content Placeholder 1">
            <a:extLst>
              <a:ext uri="{FF2B5EF4-FFF2-40B4-BE49-F238E27FC236}">
                <a16:creationId xmlns:a16="http://schemas.microsoft.com/office/drawing/2014/main" id="{9B85AEFB-D384-4E78-A39B-4492CE1EC61C}"/>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A5704136-7D9D-4A87-AD39-CF7840BAF465}"/>
              </a:ext>
            </a:extLst>
          </p:cNvPr>
          <p:cNvSpPr txBox="1"/>
          <p:nvPr/>
        </p:nvSpPr>
        <p:spPr>
          <a:xfrm>
            <a:off x="465827" y="1809531"/>
            <a:ext cx="11260347" cy="830997"/>
          </a:xfrm>
          <a:prstGeom prst="rect">
            <a:avLst/>
          </a:prstGeom>
          <a:noFill/>
        </p:spPr>
        <p:txBody>
          <a:bodyPr wrap="square" rtlCol="0">
            <a:spAutoFit/>
          </a:bodyPr>
          <a:lstStyle/>
          <a:p>
            <a:pPr algn="ctr"/>
            <a:r>
              <a:rPr lang="en-US" sz="2400" dirty="0"/>
              <a:t>Concurrent processes to gather and assess data to inform revised standards. </a:t>
            </a:r>
          </a:p>
        </p:txBody>
      </p:sp>
      <p:pic>
        <p:nvPicPr>
          <p:cNvPr id="10" name="Graphic 9" descr="Research with solid fill">
            <a:extLst>
              <a:ext uri="{FF2B5EF4-FFF2-40B4-BE49-F238E27FC236}">
                <a16:creationId xmlns:a16="http://schemas.microsoft.com/office/drawing/2014/main" id="{353F48EE-713A-4355-A798-0E800FF81E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74971" y="3079620"/>
            <a:ext cx="1219200" cy="1219200"/>
          </a:xfrm>
          <a:prstGeom prst="rect">
            <a:avLst/>
          </a:prstGeom>
        </p:spPr>
      </p:pic>
      <p:pic>
        <p:nvPicPr>
          <p:cNvPr id="12" name="Graphic 11" descr="Users with solid fill">
            <a:extLst>
              <a:ext uri="{FF2B5EF4-FFF2-40B4-BE49-F238E27FC236}">
                <a16:creationId xmlns:a16="http://schemas.microsoft.com/office/drawing/2014/main" id="{C82ADB80-F711-4046-B43A-7DCF262AB1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33400" y="3163716"/>
            <a:ext cx="1417616" cy="1417616"/>
          </a:xfrm>
          <a:prstGeom prst="rect">
            <a:avLst/>
          </a:prstGeom>
        </p:spPr>
      </p:pic>
      <p:pic>
        <p:nvPicPr>
          <p:cNvPr id="14" name="Graphic 13" descr="Thought with solid fill">
            <a:extLst>
              <a:ext uri="{FF2B5EF4-FFF2-40B4-BE49-F238E27FC236}">
                <a16:creationId xmlns:a16="http://schemas.microsoft.com/office/drawing/2014/main" id="{66B350BC-5C09-47B8-8278-D9326981A8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6371" y="2964619"/>
            <a:ext cx="1219200" cy="1219200"/>
          </a:xfrm>
          <a:prstGeom prst="rect">
            <a:avLst/>
          </a:prstGeom>
        </p:spPr>
      </p:pic>
      <p:pic>
        <p:nvPicPr>
          <p:cNvPr id="15" name="Graphic 14" descr="Thought with solid fill">
            <a:extLst>
              <a:ext uri="{FF2B5EF4-FFF2-40B4-BE49-F238E27FC236}">
                <a16:creationId xmlns:a16="http://schemas.microsoft.com/office/drawing/2014/main" id="{71CCE2B3-CE5E-4667-80A7-FAC24914BE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71208" y="3429000"/>
            <a:ext cx="1219200" cy="1219200"/>
          </a:xfrm>
          <a:prstGeom prst="rect">
            <a:avLst/>
          </a:prstGeom>
        </p:spPr>
      </p:pic>
      <p:sp>
        <p:nvSpPr>
          <p:cNvPr id="20" name="TextBox 19">
            <a:extLst>
              <a:ext uri="{FF2B5EF4-FFF2-40B4-BE49-F238E27FC236}">
                <a16:creationId xmlns:a16="http://schemas.microsoft.com/office/drawing/2014/main" id="{B6D99E3E-DF74-431D-B4DB-2364109AC10B}"/>
              </a:ext>
            </a:extLst>
          </p:cNvPr>
          <p:cNvSpPr txBox="1"/>
          <p:nvPr/>
        </p:nvSpPr>
        <p:spPr>
          <a:xfrm>
            <a:off x="906128" y="4788733"/>
            <a:ext cx="2500221" cy="666977"/>
          </a:xfrm>
          <a:prstGeom prst="rect">
            <a:avLst/>
          </a:prstGeom>
          <a:noFill/>
        </p:spPr>
        <p:txBody>
          <a:bodyPr wrap="square">
            <a:spAutoFit/>
          </a:bodyPr>
          <a:lstStyle/>
          <a:p>
            <a:pPr algn="ctr"/>
            <a:r>
              <a:rPr lang="en-US" sz="1867" dirty="0"/>
              <a:t>National and State Policy Scan</a:t>
            </a:r>
          </a:p>
        </p:txBody>
      </p:sp>
      <p:sp>
        <p:nvSpPr>
          <p:cNvPr id="21" name="TextBox 20">
            <a:extLst>
              <a:ext uri="{FF2B5EF4-FFF2-40B4-BE49-F238E27FC236}">
                <a16:creationId xmlns:a16="http://schemas.microsoft.com/office/drawing/2014/main" id="{7965D152-21AE-4851-B8DC-AAAEB16C2B3E}"/>
              </a:ext>
            </a:extLst>
          </p:cNvPr>
          <p:cNvSpPr txBox="1"/>
          <p:nvPr/>
        </p:nvSpPr>
        <p:spPr>
          <a:xfrm>
            <a:off x="3406350" y="4788733"/>
            <a:ext cx="2500221" cy="954300"/>
          </a:xfrm>
          <a:prstGeom prst="rect">
            <a:avLst/>
          </a:prstGeom>
          <a:noFill/>
        </p:spPr>
        <p:txBody>
          <a:bodyPr wrap="square">
            <a:spAutoFit/>
          </a:bodyPr>
          <a:lstStyle/>
          <a:p>
            <a:pPr algn="ctr"/>
            <a:r>
              <a:rPr lang="en-US" sz="1867" dirty="0"/>
              <a:t>Work-based Learning Landscape Analysis </a:t>
            </a:r>
          </a:p>
        </p:txBody>
      </p:sp>
      <p:sp>
        <p:nvSpPr>
          <p:cNvPr id="22" name="TextBox 21">
            <a:extLst>
              <a:ext uri="{FF2B5EF4-FFF2-40B4-BE49-F238E27FC236}">
                <a16:creationId xmlns:a16="http://schemas.microsoft.com/office/drawing/2014/main" id="{7DC67AAF-93B1-4BD6-B475-63F37FF63083}"/>
              </a:ext>
            </a:extLst>
          </p:cNvPr>
          <p:cNvSpPr txBox="1"/>
          <p:nvPr/>
        </p:nvSpPr>
        <p:spPr>
          <a:xfrm>
            <a:off x="6082455" y="4788733"/>
            <a:ext cx="2500221" cy="666977"/>
          </a:xfrm>
          <a:prstGeom prst="rect">
            <a:avLst/>
          </a:prstGeom>
          <a:noFill/>
        </p:spPr>
        <p:txBody>
          <a:bodyPr wrap="square">
            <a:spAutoFit/>
          </a:bodyPr>
          <a:lstStyle/>
          <a:p>
            <a:pPr algn="ctr"/>
            <a:r>
              <a:rPr lang="en-US" sz="1867" dirty="0"/>
              <a:t>Industry Expert </a:t>
            </a:r>
            <a:r>
              <a:rPr lang="en-US" sz="1867" dirty="0" err="1"/>
              <a:t>Futuring</a:t>
            </a:r>
            <a:r>
              <a:rPr lang="en-US" sz="1867" dirty="0"/>
              <a:t> Panels </a:t>
            </a:r>
          </a:p>
        </p:txBody>
      </p:sp>
      <p:sp>
        <p:nvSpPr>
          <p:cNvPr id="23" name="TextBox 22">
            <a:extLst>
              <a:ext uri="{FF2B5EF4-FFF2-40B4-BE49-F238E27FC236}">
                <a16:creationId xmlns:a16="http://schemas.microsoft.com/office/drawing/2014/main" id="{07C02D3A-C350-4C71-BD9F-E723D75C6F68}"/>
              </a:ext>
            </a:extLst>
          </p:cNvPr>
          <p:cNvSpPr txBox="1"/>
          <p:nvPr/>
        </p:nvSpPr>
        <p:spPr>
          <a:xfrm>
            <a:off x="8792098" y="4788734"/>
            <a:ext cx="2500221" cy="666977"/>
          </a:xfrm>
          <a:prstGeom prst="rect">
            <a:avLst/>
          </a:prstGeom>
          <a:noFill/>
        </p:spPr>
        <p:txBody>
          <a:bodyPr wrap="square">
            <a:spAutoFit/>
          </a:bodyPr>
          <a:lstStyle/>
          <a:p>
            <a:pPr algn="ctr"/>
            <a:r>
              <a:rPr lang="en-US" sz="1867" dirty="0"/>
              <a:t>Stakeholder Engagement</a:t>
            </a:r>
          </a:p>
        </p:txBody>
      </p:sp>
      <p:pic>
        <p:nvPicPr>
          <p:cNvPr id="1030" name="Picture 6" descr="Usa map svg silhouette clipart - usa map without states and with states  vector digital download svg, png, dxf, eps | Usa map, Silhouette vector,  Clip art">
            <a:extLst>
              <a:ext uri="{FF2B5EF4-FFF2-40B4-BE49-F238E27FC236}">
                <a16:creationId xmlns:a16="http://schemas.microsoft.com/office/drawing/2014/main" id="{F1F69457-6BAC-4DD2-9BA6-06EDD30DB6ED}"/>
              </a:ext>
            </a:extLst>
          </p:cNvPr>
          <p:cNvPicPr>
            <a:picLocks noChangeAspect="1" noChangeArrowheads="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459" y="2701608"/>
            <a:ext cx="2087125" cy="2087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756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02BFA-3B68-4F3D-8818-FC53C693F2A9}"/>
              </a:ext>
            </a:extLst>
          </p:cNvPr>
          <p:cNvSpPr>
            <a:spLocks noGrp="1"/>
          </p:cNvSpPr>
          <p:nvPr>
            <p:ph type="title"/>
          </p:nvPr>
        </p:nvSpPr>
        <p:spPr/>
        <p:txBody>
          <a:bodyPr>
            <a:normAutofit/>
          </a:bodyPr>
          <a:lstStyle/>
          <a:p>
            <a:pPr algn="ctr"/>
            <a:r>
              <a:rPr lang="en-US" dirty="0"/>
              <a:t>CTE Standards Revision Timeline</a:t>
            </a:r>
          </a:p>
        </p:txBody>
      </p:sp>
      <p:sp>
        <p:nvSpPr>
          <p:cNvPr id="2" name="Content Placeholder 1">
            <a:extLst>
              <a:ext uri="{FF2B5EF4-FFF2-40B4-BE49-F238E27FC236}">
                <a16:creationId xmlns:a16="http://schemas.microsoft.com/office/drawing/2014/main" id="{2E1B47C6-7E81-4290-9DAF-E171DEFD6346}"/>
              </a:ext>
            </a:extLst>
          </p:cNvPr>
          <p:cNvSpPr>
            <a:spLocks noGrp="1"/>
          </p:cNvSpPr>
          <p:nvPr>
            <p:ph idx="1"/>
          </p:nvPr>
        </p:nvSpPr>
        <p:spPr/>
        <p:txBody>
          <a:bodyPr/>
          <a:lstStyle/>
          <a:p>
            <a:endParaRPr lang="en-US"/>
          </a:p>
        </p:txBody>
      </p:sp>
      <p:graphicFrame>
        <p:nvGraphicFramePr>
          <p:cNvPr id="5" name="Table 5">
            <a:extLst>
              <a:ext uri="{FF2B5EF4-FFF2-40B4-BE49-F238E27FC236}">
                <a16:creationId xmlns:a16="http://schemas.microsoft.com/office/drawing/2014/main" id="{611F362D-50CC-4598-B28B-50B00CFA76F9}"/>
              </a:ext>
            </a:extLst>
          </p:cNvPr>
          <p:cNvGraphicFramePr>
            <a:graphicFrameLocks noGrp="1"/>
          </p:cNvGraphicFramePr>
          <p:nvPr/>
        </p:nvGraphicFramePr>
        <p:xfrm>
          <a:off x="308240" y="1601512"/>
          <a:ext cx="11575524" cy="494453"/>
        </p:xfrm>
        <a:graphic>
          <a:graphicData uri="http://schemas.openxmlformats.org/drawingml/2006/table">
            <a:tbl>
              <a:tblPr firstRow="1" bandRow="1">
                <a:tableStyleId>{2D5ABB26-0587-4C30-8999-92F81FD0307C}</a:tableStyleId>
              </a:tblPr>
              <a:tblGrid>
                <a:gridCol w="964627">
                  <a:extLst>
                    <a:ext uri="{9D8B030D-6E8A-4147-A177-3AD203B41FA5}">
                      <a16:colId xmlns:a16="http://schemas.microsoft.com/office/drawing/2014/main" val="643315691"/>
                    </a:ext>
                  </a:extLst>
                </a:gridCol>
                <a:gridCol w="964627">
                  <a:extLst>
                    <a:ext uri="{9D8B030D-6E8A-4147-A177-3AD203B41FA5}">
                      <a16:colId xmlns:a16="http://schemas.microsoft.com/office/drawing/2014/main" val="537913186"/>
                    </a:ext>
                  </a:extLst>
                </a:gridCol>
                <a:gridCol w="964627">
                  <a:extLst>
                    <a:ext uri="{9D8B030D-6E8A-4147-A177-3AD203B41FA5}">
                      <a16:colId xmlns:a16="http://schemas.microsoft.com/office/drawing/2014/main" val="3900266611"/>
                    </a:ext>
                  </a:extLst>
                </a:gridCol>
                <a:gridCol w="964627">
                  <a:extLst>
                    <a:ext uri="{9D8B030D-6E8A-4147-A177-3AD203B41FA5}">
                      <a16:colId xmlns:a16="http://schemas.microsoft.com/office/drawing/2014/main" val="539474493"/>
                    </a:ext>
                  </a:extLst>
                </a:gridCol>
                <a:gridCol w="964627">
                  <a:extLst>
                    <a:ext uri="{9D8B030D-6E8A-4147-A177-3AD203B41FA5}">
                      <a16:colId xmlns:a16="http://schemas.microsoft.com/office/drawing/2014/main" val="2560877"/>
                    </a:ext>
                  </a:extLst>
                </a:gridCol>
                <a:gridCol w="964627">
                  <a:extLst>
                    <a:ext uri="{9D8B030D-6E8A-4147-A177-3AD203B41FA5}">
                      <a16:colId xmlns:a16="http://schemas.microsoft.com/office/drawing/2014/main" val="2072098866"/>
                    </a:ext>
                  </a:extLst>
                </a:gridCol>
                <a:gridCol w="964627">
                  <a:extLst>
                    <a:ext uri="{9D8B030D-6E8A-4147-A177-3AD203B41FA5}">
                      <a16:colId xmlns:a16="http://schemas.microsoft.com/office/drawing/2014/main" val="2793814834"/>
                    </a:ext>
                  </a:extLst>
                </a:gridCol>
                <a:gridCol w="964627">
                  <a:extLst>
                    <a:ext uri="{9D8B030D-6E8A-4147-A177-3AD203B41FA5}">
                      <a16:colId xmlns:a16="http://schemas.microsoft.com/office/drawing/2014/main" val="2574439831"/>
                    </a:ext>
                  </a:extLst>
                </a:gridCol>
                <a:gridCol w="964627">
                  <a:extLst>
                    <a:ext uri="{9D8B030D-6E8A-4147-A177-3AD203B41FA5}">
                      <a16:colId xmlns:a16="http://schemas.microsoft.com/office/drawing/2014/main" val="3915027020"/>
                    </a:ext>
                  </a:extLst>
                </a:gridCol>
                <a:gridCol w="964627">
                  <a:extLst>
                    <a:ext uri="{9D8B030D-6E8A-4147-A177-3AD203B41FA5}">
                      <a16:colId xmlns:a16="http://schemas.microsoft.com/office/drawing/2014/main" val="561506894"/>
                    </a:ext>
                  </a:extLst>
                </a:gridCol>
                <a:gridCol w="964627">
                  <a:extLst>
                    <a:ext uri="{9D8B030D-6E8A-4147-A177-3AD203B41FA5}">
                      <a16:colId xmlns:a16="http://schemas.microsoft.com/office/drawing/2014/main" val="101000578"/>
                    </a:ext>
                  </a:extLst>
                </a:gridCol>
                <a:gridCol w="964627">
                  <a:extLst>
                    <a:ext uri="{9D8B030D-6E8A-4147-A177-3AD203B41FA5}">
                      <a16:colId xmlns:a16="http://schemas.microsoft.com/office/drawing/2014/main" val="1454109865"/>
                    </a:ext>
                  </a:extLst>
                </a:gridCol>
              </a:tblGrid>
              <a:tr h="494453">
                <a:tc>
                  <a:txBody>
                    <a:bodyPr/>
                    <a:lstStyle/>
                    <a:p>
                      <a:pPr algn="ctr"/>
                      <a:r>
                        <a:rPr lang="en-US" sz="2400" dirty="0">
                          <a:latin typeface="Acumin Pro Condensed Light"/>
                        </a:rPr>
                        <a:t>Jan</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Feb</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Mar</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Apr</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May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June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July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Aug</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Sept</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Oct</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Nov</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latin typeface="Acumin Pro Condensed Light"/>
                        </a:rPr>
                        <a:t>Dec</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5880580"/>
                  </a:ext>
                </a:extLst>
              </a:tr>
            </a:tbl>
          </a:graphicData>
        </a:graphic>
      </p:graphicFrame>
      <p:sp>
        <p:nvSpPr>
          <p:cNvPr id="4" name="Rectangle: Rounded Corners 3">
            <a:extLst>
              <a:ext uri="{FF2B5EF4-FFF2-40B4-BE49-F238E27FC236}">
                <a16:creationId xmlns:a16="http://schemas.microsoft.com/office/drawing/2014/main" id="{2E569D8E-B03A-4486-9005-724B74B27608}"/>
              </a:ext>
            </a:extLst>
          </p:cNvPr>
          <p:cNvSpPr/>
          <p:nvPr/>
        </p:nvSpPr>
        <p:spPr>
          <a:xfrm>
            <a:off x="794274" y="2416193"/>
            <a:ext cx="1893345" cy="1864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9DFEEF60-9BC6-43D1-B961-BBA86170772E}"/>
              </a:ext>
            </a:extLst>
          </p:cNvPr>
          <p:cNvSpPr txBox="1"/>
          <p:nvPr/>
        </p:nvSpPr>
        <p:spPr>
          <a:xfrm>
            <a:off x="294753" y="2636666"/>
            <a:ext cx="2897395" cy="912814"/>
          </a:xfrm>
          <a:prstGeom prst="rect">
            <a:avLst/>
          </a:prstGeom>
          <a:noFill/>
        </p:spPr>
        <p:txBody>
          <a:bodyPr wrap="square" rtlCol="0">
            <a:spAutoFit/>
          </a:bodyPr>
          <a:lstStyle/>
          <a:p>
            <a:pPr algn="ctr"/>
            <a:r>
              <a:rPr lang="en-US" sz="1333" dirty="0"/>
              <a:t>Analysis of Nebraska </a:t>
            </a:r>
            <a:r>
              <a:rPr lang="en-US" sz="1333" dirty="0" err="1"/>
              <a:t>LMI</a:t>
            </a:r>
            <a:r>
              <a:rPr lang="en-US" sz="1333" dirty="0"/>
              <a:t>, H3 occupational projections, secondary/ postsecondary alignment </a:t>
            </a:r>
          </a:p>
        </p:txBody>
      </p:sp>
      <p:sp>
        <p:nvSpPr>
          <p:cNvPr id="9" name="TextBox 8">
            <a:extLst>
              <a:ext uri="{FF2B5EF4-FFF2-40B4-BE49-F238E27FC236}">
                <a16:creationId xmlns:a16="http://schemas.microsoft.com/office/drawing/2014/main" id="{7CBC33FF-6955-4EE3-B96E-3E74F6D664F3}"/>
              </a:ext>
            </a:extLst>
          </p:cNvPr>
          <p:cNvSpPr txBox="1"/>
          <p:nvPr/>
        </p:nvSpPr>
        <p:spPr>
          <a:xfrm>
            <a:off x="2176063" y="3572030"/>
            <a:ext cx="2032167" cy="297454"/>
          </a:xfrm>
          <a:prstGeom prst="rect">
            <a:avLst/>
          </a:prstGeom>
          <a:noFill/>
        </p:spPr>
        <p:txBody>
          <a:bodyPr wrap="square" rtlCol="0">
            <a:spAutoFit/>
          </a:bodyPr>
          <a:lstStyle/>
          <a:p>
            <a:pPr algn="ctr"/>
            <a:r>
              <a:rPr lang="en-US" sz="1333" dirty="0"/>
              <a:t>Business Engagement</a:t>
            </a:r>
          </a:p>
        </p:txBody>
      </p:sp>
      <p:sp>
        <p:nvSpPr>
          <p:cNvPr id="10" name="Rectangle: Rounded Corners 9">
            <a:extLst>
              <a:ext uri="{FF2B5EF4-FFF2-40B4-BE49-F238E27FC236}">
                <a16:creationId xmlns:a16="http://schemas.microsoft.com/office/drawing/2014/main" id="{A67574E6-5AC1-44C0-B95A-E303649EEC88}"/>
              </a:ext>
            </a:extLst>
          </p:cNvPr>
          <p:cNvSpPr/>
          <p:nvPr/>
        </p:nvSpPr>
        <p:spPr>
          <a:xfrm>
            <a:off x="2502589" y="3375330"/>
            <a:ext cx="1379119"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04A9548D-F9BE-4B5A-B665-6B888022BF93}"/>
              </a:ext>
            </a:extLst>
          </p:cNvPr>
          <p:cNvSpPr txBox="1"/>
          <p:nvPr/>
        </p:nvSpPr>
        <p:spPr>
          <a:xfrm>
            <a:off x="3529573" y="4770618"/>
            <a:ext cx="1379119" cy="502573"/>
          </a:xfrm>
          <a:prstGeom prst="rect">
            <a:avLst/>
          </a:prstGeom>
          <a:noFill/>
        </p:spPr>
        <p:txBody>
          <a:bodyPr wrap="square" rtlCol="0">
            <a:spAutoFit/>
          </a:bodyPr>
          <a:lstStyle/>
          <a:p>
            <a:pPr algn="ctr"/>
            <a:r>
              <a:rPr lang="en-US" sz="1333" dirty="0" err="1"/>
              <a:t>Futuring</a:t>
            </a:r>
            <a:r>
              <a:rPr lang="en-US" sz="1333" dirty="0"/>
              <a:t> Panels</a:t>
            </a:r>
          </a:p>
        </p:txBody>
      </p:sp>
      <p:sp>
        <p:nvSpPr>
          <p:cNvPr id="12" name="Rectangle: Rounded Corners 11">
            <a:extLst>
              <a:ext uri="{FF2B5EF4-FFF2-40B4-BE49-F238E27FC236}">
                <a16:creationId xmlns:a16="http://schemas.microsoft.com/office/drawing/2014/main" id="{A070A1EE-AB61-45C3-A242-672CE31C2355}"/>
              </a:ext>
            </a:extLst>
          </p:cNvPr>
          <p:cNvSpPr/>
          <p:nvPr/>
        </p:nvSpPr>
        <p:spPr>
          <a:xfrm>
            <a:off x="3529573" y="4573498"/>
            <a:ext cx="1379119"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Rounded Corners 12">
            <a:extLst>
              <a:ext uri="{FF2B5EF4-FFF2-40B4-BE49-F238E27FC236}">
                <a16:creationId xmlns:a16="http://schemas.microsoft.com/office/drawing/2014/main" id="{8D4CFF2E-C0B4-416E-B147-281D97EED2CE}"/>
              </a:ext>
            </a:extLst>
          </p:cNvPr>
          <p:cNvSpPr/>
          <p:nvPr/>
        </p:nvSpPr>
        <p:spPr>
          <a:xfrm>
            <a:off x="3192144" y="4001097"/>
            <a:ext cx="2668025"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FE5E5F66-79D2-4FE5-B4D4-FE3E4A0D0E0E}"/>
              </a:ext>
            </a:extLst>
          </p:cNvPr>
          <p:cNvSpPr txBox="1"/>
          <p:nvPr/>
        </p:nvSpPr>
        <p:spPr>
          <a:xfrm>
            <a:off x="3507763" y="4162430"/>
            <a:ext cx="2036783" cy="502573"/>
          </a:xfrm>
          <a:prstGeom prst="rect">
            <a:avLst/>
          </a:prstGeom>
          <a:noFill/>
        </p:spPr>
        <p:txBody>
          <a:bodyPr wrap="square" rtlCol="0">
            <a:spAutoFit/>
          </a:bodyPr>
          <a:lstStyle/>
          <a:p>
            <a:pPr algn="ctr"/>
            <a:r>
              <a:rPr lang="en-US" sz="1333" dirty="0"/>
              <a:t>WBL Landscape Analysis</a:t>
            </a:r>
          </a:p>
        </p:txBody>
      </p:sp>
      <p:sp>
        <p:nvSpPr>
          <p:cNvPr id="15" name="TextBox 14">
            <a:extLst>
              <a:ext uri="{FF2B5EF4-FFF2-40B4-BE49-F238E27FC236}">
                <a16:creationId xmlns:a16="http://schemas.microsoft.com/office/drawing/2014/main" id="{E9720435-9BAB-48F0-89A5-0FD5816ED3C7}"/>
              </a:ext>
            </a:extLst>
          </p:cNvPr>
          <p:cNvSpPr txBox="1"/>
          <p:nvPr/>
        </p:nvSpPr>
        <p:spPr>
          <a:xfrm>
            <a:off x="6110050" y="5215792"/>
            <a:ext cx="1663700" cy="707694"/>
          </a:xfrm>
          <a:prstGeom prst="rect">
            <a:avLst/>
          </a:prstGeom>
          <a:noFill/>
        </p:spPr>
        <p:txBody>
          <a:bodyPr wrap="square" rtlCol="0">
            <a:spAutoFit/>
          </a:bodyPr>
          <a:lstStyle/>
          <a:p>
            <a:pPr algn="ctr"/>
            <a:r>
              <a:rPr lang="en-US" sz="1333" dirty="0"/>
              <a:t>Writing teams draft revised standards</a:t>
            </a:r>
          </a:p>
        </p:txBody>
      </p:sp>
      <p:sp>
        <p:nvSpPr>
          <p:cNvPr id="16" name="Rectangle: Rounded Corners 15">
            <a:extLst>
              <a:ext uri="{FF2B5EF4-FFF2-40B4-BE49-F238E27FC236}">
                <a16:creationId xmlns:a16="http://schemas.microsoft.com/office/drawing/2014/main" id="{D1634CAF-0A52-4EBF-8CD2-9D9A95525836}"/>
              </a:ext>
            </a:extLst>
          </p:cNvPr>
          <p:cNvSpPr/>
          <p:nvPr/>
        </p:nvSpPr>
        <p:spPr>
          <a:xfrm>
            <a:off x="6238290" y="5013245"/>
            <a:ext cx="1379119"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A9CEF9A3-BED3-45E4-B4F0-9693FF5097B3}"/>
              </a:ext>
            </a:extLst>
          </p:cNvPr>
          <p:cNvSpPr txBox="1"/>
          <p:nvPr/>
        </p:nvSpPr>
        <p:spPr>
          <a:xfrm>
            <a:off x="7670125" y="5855893"/>
            <a:ext cx="1151868" cy="297454"/>
          </a:xfrm>
          <a:prstGeom prst="rect">
            <a:avLst/>
          </a:prstGeom>
          <a:noFill/>
        </p:spPr>
        <p:txBody>
          <a:bodyPr wrap="square" rtlCol="0">
            <a:spAutoFit/>
          </a:bodyPr>
          <a:lstStyle/>
          <a:p>
            <a:pPr algn="ctr"/>
            <a:r>
              <a:rPr lang="en-US" sz="1333" dirty="0"/>
              <a:t>Public Input</a:t>
            </a:r>
          </a:p>
        </p:txBody>
      </p:sp>
      <p:sp>
        <p:nvSpPr>
          <p:cNvPr id="18" name="Rectangle: Rounded Corners 17">
            <a:extLst>
              <a:ext uri="{FF2B5EF4-FFF2-40B4-BE49-F238E27FC236}">
                <a16:creationId xmlns:a16="http://schemas.microsoft.com/office/drawing/2014/main" id="{8166F428-471A-4AE8-A032-CF8AD5644968}"/>
              </a:ext>
            </a:extLst>
          </p:cNvPr>
          <p:cNvSpPr/>
          <p:nvPr/>
        </p:nvSpPr>
        <p:spPr>
          <a:xfrm>
            <a:off x="7768640" y="5664038"/>
            <a:ext cx="954837"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15F0B6DF-89F3-430E-B251-5F2C3B944EAB}"/>
              </a:ext>
            </a:extLst>
          </p:cNvPr>
          <p:cNvSpPr txBox="1"/>
          <p:nvPr/>
        </p:nvSpPr>
        <p:spPr>
          <a:xfrm>
            <a:off x="8812411" y="5855892"/>
            <a:ext cx="1957223" cy="297454"/>
          </a:xfrm>
          <a:prstGeom prst="rect">
            <a:avLst/>
          </a:prstGeom>
          <a:noFill/>
        </p:spPr>
        <p:txBody>
          <a:bodyPr wrap="square" rtlCol="0">
            <a:spAutoFit/>
          </a:bodyPr>
          <a:lstStyle/>
          <a:p>
            <a:pPr algn="ctr"/>
            <a:r>
              <a:rPr lang="en-US" sz="1333" dirty="0"/>
              <a:t>Final Revisions</a:t>
            </a:r>
          </a:p>
        </p:txBody>
      </p:sp>
      <p:sp>
        <p:nvSpPr>
          <p:cNvPr id="20" name="Rectangle: Rounded Corners 19">
            <a:extLst>
              <a:ext uri="{FF2B5EF4-FFF2-40B4-BE49-F238E27FC236}">
                <a16:creationId xmlns:a16="http://schemas.microsoft.com/office/drawing/2014/main" id="{50E14ACD-CE81-4488-B138-96BE6CB88F32}"/>
              </a:ext>
            </a:extLst>
          </p:cNvPr>
          <p:cNvSpPr/>
          <p:nvPr/>
        </p:nvSpPr>
        <p:spPr>
          <a:xfrm>
            <a:off x="9101465" y="5671325"/>
            <a:ext cx="1379119"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3EB94CEA-61F0-41A2-AB84-B2474F458D78}"/>
              </a:ext>
            </a:extLst>
          </p:cNvPr>
          <p:cNvSpPr txBox="1"/>
          <p:nvPr/>
        </p:nvSpPr>
        <p:spPr>
          <a:xfrm>
            <a:off x="10816914" y="5869030"/>
            <a:ext cx="1151868" cy="297454"/>
          </a:xfrm>
          <a:prstGeom prst="rect">
            <a:avLst/>
          </a:prstGeom>
          <a:noFill/>
        </p:spPr>
        <p:txBody>
          <a:bodyPr wrap="square" rtlCol="0">
            <a:spAutoFit/>
          </a:bodyPr>
          <a:lstStyle/>
          <a:p>
            <a:pPr algn="ctr"/>
            <a:r>
              <a:rPr lang="en-US" sz="1333" dirty="0"/>
              <a:t>Final Draft</a:t>
            </a:r>
          </a:p>
        </p:txBody>
      </p:sp>
      <p:sp>
        <p:nvSpPr>
          <p:cNvPr id="22" name="Rectangle: Rounded Corners 21">
            <a:extLst>
              <a:ext uri="{FF2B5EF4-FFF2-40B4-BE49-F238E27FC236}">
                <a16:creationId xmlns:a16="http://schemas.microsoft.com/office/drawing/2014/main" id="{CC2B2000-09EE-420F-86FB-A539BAA4DFB7}"/>
              </a:ext>
            </a:extLst>
          </p:cNvPr>
          <p:cNvSpPr/>
          <p:nvPr/>
        </p:nvSpPr>
        <p:spPr>
          <a:xfrm>
            <a:off x="10915430" y="5677175"/>
            <a:ext cx="954837" cy="1918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8" name="Group 37">
            <a:extLst>
              <a:ext uri="{FF2B5EF4-FFF2-40B4-BE49-F238E27FC236}">
                <a16:creationId xmlns:a16="http://schemas.microsoft.com/office/drawing/2014/main" id="{023ED41B-46F4-49F0-82C9-13E58B7509D8}"/>
              </a:ext>
            </a:extLst>
          </p:cNvPr>
          <p:cNvGrpSpPr/>
          <p:nvPr/>
        </p:nvGrpSpPr>
        <p:grpSpPr>
          <a:xfrm>
            <a:off x="181460" y="1969301"/>
            <a:ext cx="11829081" cy="198688"/>
            <a:chOff x="123825" y="1592658"/>
            <a:chExt cx="8871811" cy="149016"/>
          </a:xfrm>
        </p:grpSpPr>
        <p:cxnSp>
          <p:nvCxnSpPr>
            <p:cNvPr id="24" name="Straight Connector 23">
              <a:extLst>
                <a:ext uri="{FF2B5EF4-FFF2-40B4-BE49-F238E27FC236}">
                  <a16:creationId xmlns:a16="http://schemas.microsoft.com/office/drawing/2014/main" id="{1A00E6F0-3A5B-4078-B50B-F7125CDC7710}"/>
                </a:ext>
              </a:extLst>
            </p:cNvPr>
            <p:cNvCxnSpPr>
              <a:cxnSpLocks/>
            </p:cNvCxnSpPr>
            <p:nvPr/>
          </p:nvCxnSpPr>
          <p:spPr>
            <a:xfrm>
              <a:off x="123825" y="1663869"/>
              <a:ext cx="8871811" cy="6823"/>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6" name="Oval 25">
              <a:extLst>
                <a:ext uri="{FF2B5EF4-FFF2-40B4-BE49-F238E27FC236}">
                  <a16:creationId xmlns:a16="http://schemas.microsoft.com/office/drawing/2014/main" id="{725C93B4-7A60-4B06-9083-D4A407D0E185}"/>
                </a:ext>
              </a:extLst>
            </p:cNvPr>
            <p:cNvSpPr/>
            <p:nvPr/>
          </p:nvSpPr>
          <p:spPr>
            <a:xfrm>
              <a:off x="513264" y="1592658"/>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3AD271E1-DF19-4B3E-862E-AB4E36D4841F}"/>
                </a:ext>
              </a:extLst>
            </p:cNvPr>
            <p:cNvSpPr/>
            <p:nvPr/>
          </p:nvSpPr>
          <p:spPr>
            <a:xfrm>
              <a:off x="1245981" y="1592658"/>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690B744E-5D9A-4B42-A561-F9B061AD8826}"/>
                </a:ext>
              </a:extLst>
            </p:cNvPr>
            <p:cNvSpPr/>
            <p:nvPr/>
          </p:nvSpPr>
          <p:spPr>
            <a:xfrm>
              <a:off x="1953152" y="1592658"/>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9" name="Oval 28">
              <a:extLst>
                <a:ext uri="{FF2B5EF4-FFF2-40B4-BE49-F238E27FC236}">
                  <a16:creationId xmlns:a16="http://schemas.microsoft.com/office/drawing/2014/main" id="{B334FC27-46BE-4AFD-9A25-366F0F5E10CD}"/>
                </a:ext>
              </a:extLst>
            </p:cNvPr>
            <p:cNvSpPr/>
            <p:nvPr/>
          </p:nvSpPr>
          <p:spPr>
            <a:xfrm>
              <a:off x="2674301" y="1596223"/>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5652B09A-2571-4CDE-B515-E60013025B91}"/>
                </a:ext>
              </a:extLst>
            </p:cNvPr>
            <p:cNvSpPr/>
            <p:nvPr/>
          </p:nvSpPr>
          <p:spPr>
            <a:xfrm>
              <a:off x="3436729" y="1596223"/>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1" name="Oval 30">
              <a:extLst>
                <a:ext uri="{FF2B5EF4-FFF2-40B4-BE49-F238E27FC236}">
                  <a16:creationId xmlns:a16="http://schemas.microsoft.com/office/drawing/2014/main" id="{D66B69C2-7039-4EB8-AF89-F094ACF9E21F}"/>
                </a:ext>
              </a:extLst>
            </p:cNvPr>
            <p:cNvSpPr/>
            <p:nvPr/>
          </p:nvSpPr>
          <p:spPr>
            <a:xfrm>
              <a:off x="4133951" y="1599710"/>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F2C720E4-440D-4296-9633-6A7C03E497B6}"/>
                </a:ext>
              </a:extLst>
            </p:cNvPr>
            <p:cNvSpPr/>
            <p:nvPr/>
          </p:nvSpPr>
          <p:spPr>
            <a:xfrm>
              <a:off x="4855100" y="1599710"/>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5E96787D-402C-4CA3-BAE4-FC74B58AB5FB}"/>
                </a:ext>
              </a:extLst>
            </p:cNvPr>
            <p:cNvSpPr/>
            <p:nvPr/>
          </p:nvSpPr>
          <p:spPr>
            <a:xfrm>
              <a:off x="5587817" y="1599710"/>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12AEFDB1-676B-45AA-A569-B397224309F9}"/>
                </a:ext>
              </a:extLst>
            </p:cNvPr>
            <p:cNvSpPr/>
            <p:nvPr/>
          </p:nvSpPr>
          <p:spPr>
            <a:xfrm>
              <a:off x="6320405" y="1599331"/>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A7D872AC-9EC4-4C7B-873B-57915F7A13E8}"/>
                </a:ext>
              </a:extLst>
            </p:cNvPr>
            <p:cNvSpPr/>
            <p:nvPr/>
          </p:nvSpPr>
          <p:spPr>
            <a:xfrm>
              <a:off x="7041867" y="1598492"/>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6" name="Oval 35">
              <a:extLst>
                <a:ext uri="{FF2B5EF4-FFF2-40B4-BE49-F238E27FC236}">
                  <a16:creationId xmlns:a16="http://schemas.microsoft.com/office/drawing/2014/main" id="{7DCB6476-FF0B-4764-B8BB-FF6FD1D30DA1}"/>
                </a:ext>
              </a:extLst>
            </p:cNvPr>
            <p:cNvSpPr/>
            <p:nvPr/>
          </p:nvSpPr>
          <p:spPr>
            <a:xfrm>
              <a:off x="7778564" y="1597480"/>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7" name="Oval 36">
              <a:extLst>
                <a:ext uri="{FF2B5EF4-FFF2-40B4-BE49-F238E27FC236}">
                  <a16:creationId xmlns:a16="http://schemas.microsoft.com/office/drawing/2014/main" id="{811FDB74-192E-4136-96CA-8184E37A0B1D}"/>
                </a:ext>
              </a:extLst>
            </p:cNvPr>
            <p:cNvSpPr/>
            <p:nvPr/>
          </p:nvSpPr>
          <p:spPr>
            <a:xfrm>
              <a:off x="8495733" y="1599331"/>
              <a:ext cx="119455" cy="14196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39" name="Rectangle: Rounded Corners 38">
            <a:extLst>
              <a:ext uri="{FF2B5EF4-FFF2-40B4-BE49-F238E27FC236}">
                <a16:creationId xmlns:a16="http://schemas.microsoft.com/office/drawing/2014/main" id="{E641380B-9CA0-4246-B841-1C3EBD6AA8A1}"/>
              </a:ext>
            </a:extLst>
          </p:cNvPr>
          <p:cNvSpPr/>
          <p:nvPr/>
        </p:nvSpPr>
        <p:spPr>
          <a:xfrm>
            <a:off x="8164266" y="6272709"/>
            <a:ext cx="3719495" cy="1898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88C8B075-F30F-4A86-833D-46B01073E833}"/>
              </a:ext>
            </a:extLst>
          </p:cNvPr>
          <p:cNvSpPr txBox="1"/>
          <p:nvPr/>
        </p:nvSpPr>
        <p:spPr>
          <a:xfrm>
            <a:off x="8812411" y="6462569"/>
            <a:ext cx="2657047" cy="297454"/>
          </a:xfrm>
          <a:prstGeom prst="rect">
            <a:avLst/>
          </a:prstGeom>
          <a:noFill/>
        </p:spPr>
        <p:txBody>
          <a:bodyPr wrap="square" rtlCol="0">
            <a:spAutoFit/>
          </a:bodyPr>
          <a:lstStyle/>
          <a:p>
            <a:pPr algn="ctr"/>
            <a:r>
              <a:rPr lang="en-US" sz="1333" dirty="0"/>
              <a:t>Implementation Planning</a:t>
            </a:r>
          </a:p>
        </p:txBody>
      </p:sp>
    </p:spTree>
    <p:custDataLst>
      <p:tags r:id="rId1"/>
    </p:custDataLst>
    <p:extLst>
      <p:ext uri="{BB962C8B-B14F-4D97-AF65-F5344CB8AC3E}">
        <p14:creationId xmlns:p14="http://schemas.microsoft.com/office/powerpoint/2010/main" val="309872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A55A01-4B16-4E8C-A441-AAB27E9B9867}"/>
              </a:ext>
            </a:extLst>
          </p:cNvPr>
          <p:cNvSpPr>
            <a:spLocks noGrp="1"/>
          </p:cNvSpPr>
          <p:nvPr>
            <p:ph type="title"/>
          </p:nvPr>
        </p:nvSpPr>
        <p:spPr/>
        <p:txBody>
          <a:bodyPr/>
          <a:lstStyle/>
          <a:p>
            <a:pPr algn="ctr"/>
            <a:r>
              <a:rPr lang="en-US" dirty="0"/>
              <a:t>What Comes Next? </a:t>
            </a:r>
          </a:p>
        </p:txBody>
      </p:sp>
      <p:pic>
        <p:nvPicPr>
          <p:cNvPr id="5" name="Content Placeholder 4">
            <a:extLst>
              <a:ext uri="{FF2B5EF4-FFF2-40B4-BE49-F238E27FC236}">
                <a16:creationId xmlns:a16="http://schemas.microsoft.com/office/drawing/2014/main" id="{D000895D-7E30-41D9-834E-0CD03C79BBED}"/>
              </a:ext>
            </a:extLst>
          </p:cNvPr>
          <p:cNvPicPr>
            <a:picLocks noGrp="1" noChangeAspect="1"/>
          </p:cNvPicPr>
          <p:nvPr>
            <p:ph idx="1"/>
          </p:nvPr>
        </p:nvPicPr>
        <p:blipFill>
          <a:blip r:embed="rId3"/>
          <a:stretch>
            <a:fillRect/>
          </a:stretch>
        </p:blipFill>
        <p:spPr>
          <a:xfrm>
            <a:off x="2694348" y="1447800"/>
            <a:ext cx="6803303" cy="4883230"/>
          </a:xfrm>
        </p:spPr>
      </p:pic>
    </p:spTree>
    <p:custDataLst>
      <p:tags r:id="rId1"/>
    </p:custDataLst>
    <p:extLst>
      <p:ext uri="{BB962C8B-B14F-4D97-AF65-F5344CB8AC3E}">
        <p14:creationId xmlns:p14="http://schemas.microsoft.com/office/powerpoint/2010/main" val="1400047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0570-DAF3-43E4-976E-A9B6115C3CA7}"/>
              </a:ext>
            </a:extLst>
          </p:cNvPr>
          <p:cNvSpPr>
            <a:spLocks noGrp="1"/>
          </p:cNvSpPr>
          <p:nvPr>
            <p:ph type="title"/>
          </p:nvPr>
        </p:nvSpPr>
        <p:spPr/>
        <p:txBody>
          <a:bodyPr/>
          <a:lstStyle/>
          <a:p>
            <a:r>
              <a:rPr lang="en-US" dirty="0"/>
              <a:t>Discussion Question </a:t>
            </a:r>
          </a:p>
        </p:txBody>
      </p:sp>
      <p:sp>
        <p:nvSpPr>
          <p:cNvPr id="5" name="Content Placeholder 4">
            <a:extLst>
              <a:ext uri="{FF2B5EF4-FFF2-40B4-BE49-F238E27FC236}">
                <a16:creationId xmlns:a16="http://schemas.microsoft.com/office/drawing/2014/main" id="{6258CDAE-CB78-4771-A3F8-CCFA7DD7DA0B}"/>
              </a:ext>
            </a:extLst>
          </p:cNvPr>
          <p:cNvSpPr>
            <a:spLocks noGrp="1"/>
          </p:cNvSpPr>
          <p:nvPr>
            <p:ph idx="1"/>
          </p:nvPr>
        </p:nvSpPr>
        <p:spPr/>
        <p:txBody>
          <a:bodyPr/>
          <a:lstStyle/>
          <a:p>
            <a:r>
              <a:rPr lang="en-US" dirty="0"/>
              <a:t>What can the NDE CTE team do to help implement these new standards? </a:t>
            </a:r>
          </a:p>
          <a:p>
            <a:pPr marL="0" indent="0">
              <a:buNone/>
            </a:pPr>
            <a:endParaRPr lang="en-US" dirty="0"/>
          </a:p>
          <a:p>
            <a:r>
              <a:rPr lang="en-US" dirty="0"/>
              <a:t>What questions do you have about the standards revision process? </a:t>
            </a:r>
          </a:p>
        </p:txBody>
      </p:sp>
    </p:spTree>
    <p:custDataLst>
      <p:tags r:id="rId1"/>
    </p:custDataLst>
    <p:extLst>
      <p:ext uri="{BB962C8B-B14F-4D97-AF65-F5344CB8AC3E}">
        <p14:creationId xmlns:p14="http://schemas.microsoft.com/office/powerpoint/2010/main" val="182206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ctrTitle"/>
          </p:nvPr>
        </p:nvSpPr>
        <p:spPr/>
        <p:txBody>
          <a:bodyPr/>
          <a:lstStyle/>
          <a:p>
            <a:r>
              <a:rPr lang="en-US" dirty="0"/>
              <a:t>Equitable </a:t>
            </a:r>
          </a:p>
        </p:txBody>
      </p:sp>
      <p:sp>
        <p:nvSpPr>
          <p:cNvPr id="3" name="Subtitle 2">
            <a:extLst>
              <a:ext uri="{FF2B5EF4-FFF2-40B4-BE49-F238E27FC236}">
                <a16:creationId xmlns:a16="http://schemas.microsoft.com/office/drawing/2014/main" id="{DD14EC15-B305-49F3-8205-E9304B3471E3}"/>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703744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166ADA-9914-4700-8E42-1FBAA2C167D5}"/>
              </a:ext>
            </a:extLst>
          </p:cNvPr>
          <p:cNvSpPr>
            <a:spLocks noGrp="1"/>
          </p:cNvSpPr>
          <p:nvPr>
            <p:ph type="title"/>
          </p:nvPr>
        </p:nvSpPr>
        <p:spPr/>
        <p:txBody>
          <a:bodyPr>
            <a:normAutofit/>
          </a:bodyPr>
          <a:lstStyle/>
          <a:p>
            <a:r>
              <a:rPr lang="en-US" sz="2800" dirty="0"/>
              <a:t>Secondary CTE participation rates are growing, but some learner groups are underrepresented</a:t>
            </a:r>
          </a:p>
        </p:txBody>
      </p:sp>
      <p:sp>
        <p:nvSpPr>
          <p:cNvPr id="2" name="Content Placeholder 1">
            <a:extLst>
              <a:ext uri="{FF2B5EF4-FFF2-40B4-BE49-F238E27FC236}">
                <a16:creationId xmlns:a16="http://schemas.microsoft.com/office/drawing/2014/main" id="{3686F4D6-88AD-4ECD-84A7-6AC7A0F9D3B2}"/>
              </a:ext>
            </a:extLst>
          </p:cNvPr>
          <p:cNvSpPr>
            <a:spLocks noGrp="1"/>
          </p:cNvSpPr>
          <p:nvPr>
            <p:ph idx="1"/>
          </p:nvPr>
        </p:nvSpPr>
        <p:spPr/>
        <p:txBody>
          <a:bodyPr/>
          <a:lstStyle/>
          <a:p>
            <a:endParaRPr lang="en-US"/>
          </a:p>
        </p:txBody>
      </p:sp>
      <p:graphicFrame>
        <p:nvGraphicFramePr>
          <p:cNvPr id="4" name="Content Placeholder 5">
            <a:extLst>
              <a:ext uri="{FF2B5EF4-FFF2-40B4-BE49-F238E27FC236}">
                <a16:creationId xmlns:a16="http://schemas.microsoft.com/office/drawing/2014/main" id="{C498A1DE-BE8D-424C-8E90-76CB2948BD56}"/>
              </a:ext>
            </a:extLst>
          </p:cNvPr>
          <p:cNvGraphicFramePr>
            <a:graphicFrameLocks/>
          </p:cNvGraphicFramePr>
          <p:nvPr/>
        </p:nvGraphicFramePr>
        <p:xfrm>
          <a:off x="544101" y="1710810"/>
          <a:ext cx="11103799" cy="514719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5875D57-5486-45AE-9BCE-4F86694042EF}"/>
              </a:ext>
            </a:extLst>
          </p:cNvPr>
          <p:cNvSpPr txBox="1"/>
          <p:nvPr/>
        </p:nvSpPr>
        <p:spPr>
          <a:xfrm>
            <a:off x="10713937" y="6487609"/>
            <a:ext cx="1341683" cy="215444"/>
          </a:xfrm>
          <a:prstGeom prst="rect">
            <a:avLst/>
          </a:prstGeom>
          <a:noFill/>
        </p:spPr>
        <p:txBody>
          <a:bodyPr wrap="square" rtlCol="0">
            <a:spAutoFit/>
          </a:bodyPr>
          <a:lstStyle/>
          <a:p>
            <a:pPr algn="r"/>
            <a:r>
              <a:rPr lang="en-US" sz="800" dirty="0">
                <a:solidFill>
                  <a:schemeClr val="bg1">
                    <a:lumMod val="50000"/>
                  </a:schemeClr>
                </a:solidFill>
              </a:rPr>
              <a:t>*2019-2020</a:t>
            </a:r>
          </a:p>
        </p:txBody>
      </p:sp>
    </p:spTree>
    <p:custDataLst>
      <p:tags r:id="rId1"/>
    </p:custDataLst>
    <p:extLst>
      <p:ext uri="{BB962C8B-B14F-4D97-AF65-F5344CB8AC3E}">
        <p14:creationId xmlns:p14="http://schemas.microsoft.com/office/powerpoint/2010/main" val="4090421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9605-426A-D94C-8D68-B193A505539A}"/>
              </a:ext>
            </a:extLst>
          </p:cNvPr>
          <p:cNvSpPr>
            <a:spLocks noGrp="1"/>
          </p:cNvSpPr>
          <p:nvPr>
            <p:ph type="title"/>
          </p:nvPr>
        </p:nvSpPr>
        <p:spPr/>
        <p:txBody>
          <a:bodyPr/>
          <a:lstStyle/>
          <a:p>
            <a:r>
              <a:rPr lang="en-US" dirty="0"/>
              <a:t>Equitable </a:t>
            </a:r>
          </a:p>
        </p:txBody>
      </p:sp>
      <p:sp>
        <p:nvSpPr>
          <p:cNvPr id="3" name="Content Placeholder 2">
            <a:extLst>
              <a:ext uri="{FF2B5EF4-FFF2-40B4-BE49-F238E27FC236}">
                <a16:creationId xmlns:a16="http://schemas.microsoft.com/office/drawing/2014/main" id="{4E4E6639-E19C-5C49-8181-6FC4F9CEC011}"/>
              </a:ext>
            </a:extLst>
          </p:cNvPr>
          <p:cNvSpPr>
            <a:spLocks noGrp="1"/>
          </p:cNvSpPr>
          <p:nvPr>
            <p:ph idx="1"/>
          </p:nvPr>
        </p:nvSpPr>
        <p:spPr/>
        <p:txBody>
          <a:bodyPr/>
          <a:lstStyle/>
          <a:p>
            <a:r>
              <a:rPr lang="en-US" dirty="0"/>
              <a:t>Indicator and Trends Reports</a:t>
            </a:r>
          </a:p>
          <a:p>
            <a:pPr marL="0" indent="0">
              <a:buNone/>
            </a:pPr>
            <a:endParaRPr lang="en-US" dirty="0"/>
          </a:p>
          <a:p>
            <a:r>
              <a:rPr lang="en-US" dirty="0"/>
              <a:t>Strategies for Special Population Success</a:t>
            </a:r>
          </a:p>
          <a:p>
            <a:pPr lvl="1"/>
            <a:r>
              <a:rPr lang="en-US" dirty="0">
                <a:hlinkClick r:id="rId3"/>
              </a:rPr>
              <a:t>https://www.education.ne.gov/nce/nontraditional-special-populations/</a:t>
            </a:r>
            <a:r>
              <a:rPr lang="en-US" dirty="0"/>
              <a:t> </a:t>
            </a:r>
          </a:p>
          <a:p>
            <a:pPr marL="457200" lvl="1" indent="0">
              <a:buNone/>
            </a:pPr>
            <a:endParaRPr lang="en-US" dirty="0"/>
          </a:p>
          <a:p>
            <a:r>
              <a:rPr lang="en-US" dirty="0"/>
              <a:t>Career and Technical Student Organizations </a:t>
            </a:r>
          </a:p>
          <a:p>
            <a:endParaRPr lang="en-US" dirty="0"/>
          </a:p>
        </p:txBody>
      </p:sp>
    </p:spTree>
    <p:custDataLst>
      <p:tags r:id="rId1"/>
    </p:custDataLst>
    <p:extLst>
      <p:ext uri="{BB962C8B-B14F-4D97-AF65-F5344CB8AC3E}">
        <p14:creationId xmlns:p14="http://schemas.microsoft.com/office/powerpoint/2010/main" val="16018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lstStyle/>
          <a:p>
            <a:r>
              <a:rPr lang="en-US" dirty="0"/>
              <a:t>Guiding Principles of Nebraska CTE</a:t>
            </a:r>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p:txBody>
          <a:bodyPr/>
          <a:lstStyle/>
          <a:p>
            <a:r>
              <a:rPr lang="en-US" dirty="0"/>
              <a:t>Relevant</a:t>
            </a:r>
          </a:p>
          <a:p>
            <a:pPr lvl="1"/>
            <a:r>
              <a:rPr lang="en-US" dirty="0"/>
              <a:t>Nebraska CTE Data</a:t>
            </a:r>
          </a:p>
          <a:p>
            <a:r>
              <a:rPr lang="en-US" dirty="0"/>
              <a:t>Innovative</a:t>
            </a:r>
          </a:p>
          <a:p>
            <a:pPr lvl="1"/>
            <a:r>
              <a:rPr lang="en-US" dirty="0" err="1"/>
              <a:t>ReVision</a:t>
            </a:r>
            <a:r>
              <a:rPr lang="en-US" dirty="0"/>
              <a:t> </a:t>
            </a:r>
          </a:p>
          <a:p>
            <a:pPr lvl="1"/>
            <a:r>
              <a:rPr lang="en-US" dirty="0"/>
              <a:t>Perkins Updates</a:t>
            </a:r>
          </a:p>
          <a:p>
            <a:pPr lvl="1"/>
            <a:r>
              <a:rPr lang="en-US" dirty="0"/>
              <a:t>Rule 47 Career Academies </a:t>
            </a:r>
          </a:p>
          <a:p>
            <a:r>
              <a:rPr lang="en-US" dirty="0"/>
              <a:t>Coordinated </a:t>
            </a:r>
          </a:p>
          <a:p>
            <a:pPr lvl="1"/>
            <a:r>
              <a:rPr lang="en-US" dirty="0"/>
              <a:t>Standards Revision Process </a:t>
            </a:r>
          </a:p>
          <a:p>
            <a:r>
              <a:rPr lang="en-US" dirty="0"/>
              <a:t>Equitable</a:t>
            </a:r>
          </a:p>
          <a:p>
            <a:pPr lvl="1"/>
            <a:r>
              <a:rPr lang="en-US" dirty="0"/>
              <a:t>Access </a:t>
            </a:r>
            <a:r>
              <a:rPr lang="en-US"/>
              <a:t>to High </a:t>
            </a:r>
            <a:r>
              <a:rPr lang="en-US" dirty="0"/>
              <a:t>Q</a:t>
            </a:r>
            <a:r>
              <a:rPr lang="en-US"/>
              <a:t>uality </a:t>
            </a:r>
            <a:r>
              <a:rPr lang="en-US" dirty="0"/>
              <a:t>CTE Programs</a:t>
            </a:r>
          </a:p>
          <a:p>
            <a:pPr marL="457200" lvl="1" indent="0">
              <a:buNone/>
            </a:pPr>
            <a:endParaRPr lang="en-US" dirty="0"/>
          </a:p>
        </p:txBody>
      </p:sp>
    </p:spTree>
    <p:custDataLst>
      <p:tags r:id="rId1"/>
    </p:custDataLst>
    <p:extLst>
      <p:ext uri="{BB962C8B-B14F-4D97-AF65-F5344CB8AC3E}">
        <p14:creationId xmlns:p14="http://schemas.microsoft.com/office/powerpoint/2010/main" val="388952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title"/>
          </p:nvPr>
        </p:nvSpPr>
        <p:spPr/>
        <p:txBody>
          <a:bodyPr/>
          <a:lstStyle/>
          <a:p>
            <a:r>
              <a:rPr lang="en-US" dirty="0"/>
              <a:t>Question </a:t>
            </a:r>
          </a:p>
        </p:txBody>
      </p:sp>
      <p:sp>
        <p:nvSpPr>
          <p:cNvPr id="4" name="Content Placeholder 3">
            <a:extLst>
              <a:ext uri="{FF2B5EF4-FFF2-40B4-BE49-F238E27FC236}">
                <a16:creationId xmlns:a16="http://schemas.microsoft.com/office/drawing/2014/main" id="{31A3A769-19FE-49CB-AA17-B42AB56B70D1}"/>
              </a:ext>
            </a:extLst>
          </p:cNvPr>
          <p:cNvSpPr>
            <a:spLocks noGrp="1"/>
          </p:cNvSpPr>
          <p:nvPr>
            <p:ph idx="1"/>
          </p:nvPr>
        </p:nvSpPr>
        <p:spPr/>
        <p:txBody>
          <a:bodyPr/>
          <a:lstStyle/>
          <a:p>
            <a:r>
              <a:rPr lang="en-US" dirty="0"/>
              <a:t>What areas of support are needed from the NDE CTE team regarding equity? </a:t>
            </a:r>
            <a:br>
              <a:rPr lang="en-US" dirty="0"/>
            </a:br>
            <a:endParaRPr lang="en-US" dirty="0"/>
          </a:p>
          <a:p>
            <a:r>
              <a:rPr lang="en-US" dirty="0"/>
              <a:t>What are some ways that your district is providing all students access to high quality CTE programs? </a:t>
            </a:r>
          </a:p>
        </p:txBody>
      </p:sp>
    </p:spTree>
    <p:custDataLst>
      <p:tags r:id="rId1"/>
    </p:custDataLst>
    <p:extLst>
      <p:ext uri="{BB962C8B-B14F-4D97-AF65-F5344CB8AC3E}">
        <p14:creationId xmlns:p14="http://schemas.microsoft.com/office/powerpoint/2010/main" val="1931913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36E2-8951-C448-8D9B-83CCD43D69B2}"/>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A0D5E3BD-18E8-7E4B-8C77-40FF794A654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Sydney Kobza</a:t>
            </a:r>
          </a:p>
          <a:p>
            <a:pPr marL="0" indent="0">
              <a:buNone/>
            </a:pPr>
            <a:r>
              <a:rPr lang="en-US" dirty="0"/>
              <a:t>Assistant Director of Nebraska CTE</a:t>
            </a:r>
          </a:p>
          <a:p>
            <a:pPr marL="0" indent="0">
              <a:buNone/>
            </a:pPr>
            <a:r>
              <a:rPr lang="en-US" dirty="0">
                <a:hlinkClick r:id="rId3"/>
              </a:rPr>
              <a:t>Sydney.kobza@nebraska.gov</a:t>
            </a:r>
            <a:endParaRPr lang="en-US" dirty="0"/>
          </a:p>
          <a:p>
            <a:pPr marL="0" indent="0">
              <a:buNone/>
            </a:pPr>
            <a:r>
              <a:rPr lang="en-US" dirty="0"/>
              <a:t>402-937-3389</a:t>
            </a:r>
          </a:p>
        </p:txBody>
      </p:sp>
    </p:spTree>
    <p:custDataLst>
      <p:tags r:id="rId1"/>
    </p:custDataLst>
    <p:extLst>
      <p:ext uri="{BB962C8B-B14F-4D97-AF65-F5344CB8AC3E}">
        <p14:creationId xmlns:p14="http://schemas.microsoft.com/office/powerpoint/2010/main" val="1858827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DBC8-5A13-AA4B-B331-F2DB8111BE64}"/>
              </a:ext>
            </a:extLst>
          </p:cNvPr>
          <p:cNvSpPr>
            <a:spLocks noGrp="1"/>
          </p:cNvSpPr>
          <p:nvPr>
            <p:ph type="title"/>
          </p:nvPr>
        </p:nvSpPr>
        <p:spPr/>
        <p:txBody>
          <a:bodyPr/>
          <a:lstStyle/>
          <a:p>
            <a:r>
              <a:rPr lang="en-US" dirty="0"/>
              <a:t>Thank You! </a:t>
            </a:r>
          </a:p>
        </p:txBody>
      </p:sp>
    </p:spTree>
    <p:custDataLst>
      <p:tags r:id="rId1"/>
    </p:custDataLst>
    <p:extLst>
      <p:ext uri="{BB962C8B-B14F-4D97-AF65-F5344CB8AC3E}">
        <p14:creationId xmlns:p14="http://schemas.microsoft.com/office/powerpoint/2010/main" val="122676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385A-5AF7-4828-A171-E56DF7BE7EBB}"/>
              </a:ext>
            </a:extLst>
          </p:cNvPr>
          <p:cNvSpPr>
            <a:spLocks noGrp="1"/>
          </p:cNvSpPr>
          <p:nvPr>
            <p:ph type="ctrTitle"/>
          </p:nvPr>
        </p:nvSpPr>
        <p:spPr/>
        <p:txBody>
          <a:bodyPr/>
          <a:lstStyle/>
          <a:p>
            <a:r>
              <a:rPr lang="en-US" dirty="0"/>
              <a:t>Relevant </a:t>
            </a:r>
          </a:p>
        </p:txBody>
      </p:sp>
      <p:sp>
        <p:nvSpPr>
          <p:cNvPr id="3" name="Subtitle 2">
            <a:extLst>
              <a:ext uri="{FF2B5EF4-FFF2-40B4-BE49-F238E27FC236}">
                <a16:creationId xmlns:a16="http://schemas.microsoft.com/office/drawing/2014/main" id="{DD14EC15-B305-49F3-8205-E9304B3471E3}"/>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57971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C4307-EBD8-C945-8FA1-084184716D28}"/>
              </a:ext>
            </a:extLst>
          </p:cNvPr>
          <p:cNvSpPr>
            <a:spLocks noGrp="1"/>
          </p:cNvSpPr>
          <p:nvPr>
            <p:ph type="title"/>
          </p:nvPr>
        </p:nvSpPr>
        <p:spPr/>
        <p:txBody>
          <a:bodyPr>
            <a:normAutofit fontScale="90000"/>
          </a:bodyPr>
          <a:lstStyle/>
          <a:p>
            <a:r>
              <a:rPr lang="en-US" dirty="0"/>
              <a:t>The Majority of Learners in Nebraska Participate in CTE!</a:t>
            </a:r>
          </a:p>
        </p:txBody>
      </p:sp>
      <p:sp>
        <p:nvSpPr>
          <p:cNvPr id="5" name="Content Placeholder 4">
            <a:extLst>
              <a:ext uri="{FF2B5EF4-FFF2-40B4-BE49-F238E27FC236}">
                <a16:creationId xmlns:a16="http://schemas.microsoft.com/office/drawing/2014/main" id="{FD038027-C8BE-4600-8313-7DC470907E6C}"/>
              </a:ext>
            </a:extLst>
          </p:cNvPr>
          <p:cNvSpPr>
            <a:spLocks noGrp="1"/>
          </p:cNvSpPr>
          <p:nvPr>
            <p:ph idx="1"/>
          </p:nvPr>
        </p:nvSpPr>
        <p:spPr/>
        <p:txBody>
          <a:bodyPr/>
          <a:lstStyle/>
          <a:p>
            <a:endParaRPr lang="en-US"/>
          </a:p>
        </p:txBody>
      </p:sp>
      <p:graphicFrame>
        <p:nvGraphicFramePr>
          <p:cNvPr id="30" name="Chart 29">
            <a:extLst>
              <a:ext uri="{FF2B5EF4-FFF2-40B4-BE49-F238E27FC236}">
                <a16:creationId xmlns:a16="http://schemas.microsoft.com/office/drawing/2014/main" id="{F9DD44DA-54C4-4460-99A5-8E68AECF487D}"/>
              </a:ext>
            </a:extLst>
          </p:cNvPr>
          <p:cNvGraphicFramePr/>
          <p:nvPr/>
        </p:nvGraphicFramePr>
        <p:xfrm>
          <a:off x="1156719" y="2021527"/>
          <a:ext cx="4390732" cy="4091663"/>
        </p:xfrm>
        <a:graphic>
          <a:graphicData uri="http://schemas.openxmlformats.org/drawingml/2006/chart">
            <c:chart xmlns:c="http://schemas.openxmlformats.org/drawingml/2006/chart" xmlns:r="http://schemas.openxmlformats.org/officeDocument/2006/relationships" r:id="rId4"/>
          </a:graphicData>
        </a:graphic>
      </p:graphicFrame>
      <p:grpSp>
        <p:nvGrpSpPr>
          <p:cNvPr id="31" name="Group 30">
            <a:extLst>
              <a:ext uri="{FF2B5EF4-FFF2-40B4-BE49-F238E27FC236}">
                <a16:creationId xmlns:a16="http://schemas.microsoft.com/office/drawing/2014/main" id="{B6CE7DB1-8351-4958-8426-461E639E8E66}"/>
              </a:ext>
            </a:extLst>
          </p:cNvPr>
          <p:cNvGrpSpPr/>
          <p:nvPr/>
        </p:nvGrpSpPr>
        <p:grpSpPr>
          <a:xfrm>
            <a:off x="6395898" y="2561687"/>
            <a:ext cx="4838737" cy="2980755"/>
            <a:chOff x="6250197" y="1280671"/>
            <a:chExt cx="4726692" cy="3011712"/>
          </a:xfrm>
        </p:grpSpPr>
        <p:sp>
          <p:nvSpPr>
            <p:cNvPr id="32" name="TextBox 31">
              <a:extLst>
                <a:ext uri="{FF2B5EF4-FFF2-40B4-BE49-F238E27FC236}">
                  <a16:creationId xmlns:a16="http://schemas.microsoft.com/office/drawing/2014/main" id="{35533A70-A83C-4476-BA54-DC00DA9A2EA2}"/>
                </a:ext>
              </a:extLst>
            </p:cNvPr>
            <p:cNvSpPr txBox="1"/>
            <p:nvPr/>
          </p:nvSpPr>
          <p:spPr>
            <a:xfrm>
              <a:off x="8842306" y="3328172"/>
              <a:ext cx="2134583" cy="964211"/>
            </a:xfrm>
            <a:prstGeom prst="rect">
              <a:avLst/>
            </a:prstGeom>
            <a:noFill/>
          </p:spPr>
          <p:txBody>
            <a:bodyPr wrap="square" rtlCol="0">
              <a:spAutoFit/>
            </a:bodyPr>
            <a:lstStyle/>
            <a:p>
              <a:pPr algn="ctr"/>
              <a:r>
                <a:rPr lang="en-US" sz="1867" dirty="0"/>
                <a:t>of </a:t>
              </a:r>
              <a:r>
                <a:rPr lang="en-US" sz="1867" dirty="0">
                  <a:solidFill>
                    <a:schemeClr val="accent6"/>
                  </a:solidFill>
                </a:rPr>
                <a:t>high school</a:t>
              </a:r>
              <a:r>
                <a:rPr lang="en-US" sz="1867" dirty="0">
                  <a:solidFill>
                    <a:srgbClr val="0099A8"/>
                  </a:solidFill>
                </a:rPr>
                <a:t> </a:t>
              </a:r>
              <a:r>
                <a:rPr lang="en-US" sz="1867" dirty="0"/>
                <a:t>students are CTE concentrators</a:t>
              </a:r>
            </a:p>
          </p:txBody>
        </p:sp>
        <p:grpSp>
          <p:nvGrpSpPr>
            <p:cNvPr id="33" name="Group 32">
              <a:extLst>
                <a:ext uri="{FF2B5EF4-FFF2-40B4-BE49-F238E27FC236}">
                  <a16:creationId xmlns:a16="http://schemas.microsoft.com/office/drawing/2014/main" id="{1B60EA18-9EE8-460E-948D-8D5693556590}"/>
                </a:ext>
              </a:extLst>
            </p:cNvPr>
            <p:cNvGrpSpPr/>
            <p:nvPr/>
          </p:nvGrpSpPr>
          <p:grpSpPr>
            <a:xfrm>
              <a:off x="6250197" y="1280671"/>
              <a:ext cx="4671948" cy="2817185"/>
              <a:chOff x="6250197" y="1280671"/>
              <a:chExt cx="4671948" cy="2817185"/>
            </a:xfrm>
          </p:grpSpPr>
          <p:graphicFrame>
            <p:nvGraphicFramePr>
              <p:cNvPr id="34" name="Chart 33">
                <a:extLst>
                  <a:ext uri="{FF2B5EF4-FFF2-40B4-BE49-F238E27FC236}">
                    <a16:creationId xmlns:a16="http://schemas.microsoft.com/office/drawing/2014/main" id="{973E2A63-D0A6-4BD5-B6F4-4B4F874F2779}"/>
                  </a:ext>
                </a:extLst>
              </p:cNvPr>
              <p:cNvGraphicFramePr/>
              <p:nvPr/>
            </p:nvGraphicFramePr>
            <p:xfrm>
              <a:off x="8897051" y="1326016"/>
              <a:ext cx="2025094" cy="2256159"/>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43E4BBBA-EFDD-4C9E-9979-1BE5B98583CE}"/>
                  </a:ext>
                </a:extLst>
              </p:cNvPr>
              <p:cNvSpPr txBox="1"/>
              <p:nvPr/>
            </p:nvSpPr>
            <p:spPr>
              <a:xfrm>
                <a:off x="9261234" y="2218515"/>
                <a:ext cx="1296728" cy="673711"/>
              </a:xfrm>
              <a:prstGeom prst="rect">
                <a:avLst/>
              </a:prstGeom>
              <a:noFill/>
            </p:spPr>
            <p:txBody>
              <a:bodyPr wrap="square" rtlCol="0">
                <a:spAutoFit/>
              </a:bodyPr>
              <a:lstStyle/>
              <a:p>
                <a:pPr algn="ctr"/>
                <a:r>
                  <a:rPr lang="en-US" sz="3733" b="1" dirty="0"/>
                  <a:t>30%</a:t>
                </a:r>
                <a:endParaRPr lang="en-US" sz="4267" b="1" dirty="0"/>
              </a:p>
            </p:txBody>
          </p:sp>
          <p:graphicFrame>
            <p:nvGraphicFramePr>
              <p:cNvPr id="36" name="Chart 35">
                <a:extLst>
                  <a:ext uri="{FF2B5EF4-FFF2-40B4-BE49-F238E27FC236}">
                    <a16:creationId xmlns:a16="http://schemas.microsoft.com/office/drawing/2014/main" id="{61A4EC25-15E3-4946-BECA-0B177AFFFDA5}"/>
                  </a:ext>
                </a:extLst>
              </p:cNvPr>
              <p:cNvGraphicFramePr/>
              <p:nvPr/>
            </p:nvGraphicFramePr>
            <p:xfrm>
              <a:off x="6369968" y="1280671"/>
              <a:ext cx="2134581" cy="2403866"/>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C3F14304-DFC4-440F-8B22-69DF177C6084}"/>
                  </a:ext>
                </a:extLst>
              </p:cNvPr>
              <p:cNvSpPr txBox="1"/>
              <p:nvPr/>
            </p:nvSpPr>
            <p:spPr>
              <a:xfrm>
                <a:off x="6762946" y="2218515"/>
                <a:ext cx="1412898" cy="673711"/>
              </a:xfrm>
              <a:prstGeom prst="rect">
                <a:avLst/>
              </a:prstGeom>
              <a:noFill/>
            </p:spPr>
            <p:txBody>
              <a:bodyPr wrap="square" rtlCol="0">
                <a:spAutoFit/>
              </a:bodyPr>
              <a:lstStyle/>
              <a:p>
                <a:pPr algn="ctr"/>
                <a:r>
                  <a:rPr lang="en-US" sz="3733" b="1" dirty="0"/>
                  <a:t>80%</a:t>
                </a:r>
              </a:p>
            </p:txBody>
          </p:sp>
          <p:sp>
            <p:nvSpPr>
              <p:cNvPr id="38" name="TextBox 37">
                <a:extLst>
                  <a:ext uri="{FF2B5EF4-FFF2-40B4-BE49-F238E27FC236}">
                    <a16:creationId xmlns:a16="http://schemas.microsoft.com/office/drawing/2014/main" id="{980755A6-2A74-4601-8F06-60C5DCD6F43C}"/>
                  </a:ext>
                </a:extLst>
              </p:cNvPr>
              <p:cNvSpPr txBox="1"/>
              <p:nvPr/>
            </p:nvSpPr>
            <p:spPr>
              <a:xfrm>
                <a:off x="6250197" y="3423952"/>
                <a:ext cx="2438395" cy="673904"/>
              </a:xfrm>
              <a:prstGeom prst="rect">
                <a:avLst/>
              </a:prstGeom>
              <a:noFill/>
            </p:spPr>
            <p:txBody>
              <a:bodyPr wrap="square" rtlCol="0">
                <a:spAutoFit/>
              </a:bodyPr>
              <a:lstStyle/>
              <a:p>
                <a:pPr algn="ctr"/>
                <a:r>
                  <a:rPr lang="en-US" sz="1867" dirty="0"/>
                  <a:t>of </a:t>
                </a:r>
                <a:r>
                  <a:rPr lang="en-US" sz="1867" dirty="0">
                    <a:solidFill>
                      <a:schemeClr val="accent6"/>
                    </a:solidFill>
                  </a:rPr>
                  <a:t>students grades 7-12</a:t>
                </a:r>
                <a:r>
                  <a:rPr lang="en-US" sz="1867" dirty="0"/>
                  <a:t> participate in CTE.</a:t>
                </a:r>
              </a:p>
            </p:txBody>
          </p:sp>
        </p:grpSp>
      </p:grpSp>
      <p:sp>
        <p:nvSpPr>
          <p:cNvPr id="42" name="TextBox 41">
            <a:extLst>
              <a:ext uri="{FF2B5EF4-FFF2-40B4-BE49-F238E27FC236}">
                <a16:creationId xmlns:a16="http://schemas.microsoft.com/office/drawing/2014/main" id="{FEF36E49-EB71-4DFF-A597-2C6209F49E74}"/>
              </a:ext>
            </a:extLst>
          </p:cNvPr>
          <p:cNvSpPr txBox="1"/>
          <p:nvPr/>
        </p:nvSpPr>
        <p:spPr>
          <a:xfrm>
            <a:off x="624954" y="2132067"/>
            <a:ext cx="4659988" cy="420564"/>
          </a:xfrm>
          <a:prstGeom prst="rect">
            <a:avLst/>
          </a:prstGeom>
          <a:noFill/>
        </p:spPr>
        <p:txBody>
          <a:bodyPr wrap="square" rtlCol="0">
            <a:spAutoFit/>
          </a:bodyPr>
          <a:lstStyle/>
          <a:p>
            <a:pPr algn="ctr"/>
            <a:r>
              <a:rPr lang="en-US" sz="2133" dirty="0"/>
              <a:t>Students Grades 7-12</a:t>
            </a:r>
          </a:p>
        </p:txBody>
      </p:sp>
      <p:sp>
        <p:nvSpPr>
          <p:cNvPr id="43" name="TextBox 42">
            <a:extLst>
              <a:ext uri="{FF2B5EF4-FFF2-40B4-BE49-F238E27FC236}">
                <a16:creationId xmlns:a16="http://schemas.microsoft.com/office/drawing/2014/main" id="{25D6EB23-2136-4A75-BE2C-9F021FC07BD1}"/>
              </a:ext>
            </a:extLst>
          </p:cNvPr>
          <p:cNvSpPr txBox="1"/>
          <p:nvPr/>
        </p:nvSpPr>
        <p:spPr>
          <a:xfrm>
            <a:off x="10713937" y="6487610"/>
            <a:ext cx="1341683" cy="215444"/>
          </a:xfrm>
          <a:prstGeom prst="rect">
            <a:avLst/>
          </a:prstGeom>
          <a:noFill/>
        </p:spPr>
        <p:txBody>
          <a:bodyPr wrap="square" rtlCol="0">
            <a:spAutoFit/>
          </a:bodyPr>
          <a:lstStyle/>
          <a:p>
            <a:pPr algn="r"/>
            <a:r>
              <a:rPr lang="en-US" sz="800" dirty="0">
                <a:solidFill>
                  <a:schemeClr val="bg1">
                    <a:lumMod val="50000"/>
                  </a:schemeClr>
                </a:solidFill>
              </a:rPr>
              <a:t>*Preliminary 20-21 data</a:t>
            </a:r>
          </a:p>
        </p:txBody>
      </p:sp>
    </p:spTree>
    <p:custDataLst>
      <p:tags r:id="rId1"/>
    </p:custDataLst>
    <p:extLst>
      <p:ext uri="{BB962C8B-B14F-4D97-AF65-F5344CB8AC3E}">
        <p14:creationId xmlns:p14="http://schemas.microsoft.com/office/powerpoint/2010/main" val="28522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7F58A-5963-4FFC-9F30-E8CA12333A89}"/>
              </a:ext>
            </a:extLst>
          </p:cNvPr>
          <p:cNvSpPr>
            <a:spLocks noGrp="1"/>
          </p:cNvSpPr>
          <p:nvPr>
            <p:ph type="title"/>
          </p:nvPr>
        </p:nvSpPr>
        <p:spPr/>
        <p:txBody>
          <a:bodyPr>
            <a:normAutofit fontScale="90000"/>
          </a:bodyPr>
          <a:lstStyle/>
          <a:p>
            <a:r>
              <a:rPr lang="en-US" dirty="0"/>
              <a:t>School Districts Offering at Least One                     Program of Study by Career Field</a:t>
            </a:r>
          </a:p>
        </p:txBody>
      </p:sp>
      <p:sp>
        <p:nvSpPr>
          <p:cNvPr id="2" name="Content Placeholder 1">
            <a:extLst>
              <a:ext uri="{FF2B5EF4-FFF2-40B4-BE49-F238E27FC236}">
                <a16:creationId xmlns:a16="http://schemas.microsoft.com/office/drawing/2014/main" id="{581F8882-28E9-4205-97B0-1B8A8D04E6BC}"/>
              </a:ext>
            </a:extLst>
          </p:cNvPr>
          <p:cNvSpPr>
            <a:spLocks noGrp="1"/>
          </p:cNvSpPr>
          <p:nvPr>
            <p:ph idx="1"/>
          </p:nvPr>
        </p:nvSpPr>
        <p:spPr>
          <a:xfrm>
            <a:off x="383264" y="1364982"/>
            <a:ext cx="11046736" cy="4112453"/>
          </a:xfrm>
        </p:spPr>
        <p:txBody>
          <a:bodyPr/>
          <a:lstStyle/>
          <a:p>
            <a:endParaRPr lang="en-US" dirty="0"/>
          </a:p>
        </p:txBody>
      </p:sp>
      <p:graphicFrame>
        <p:nvGraphicFramePr>
          <p:cNvPr id="4" name="Chart 3">
            <a:extLst>
              <a:ext uri="{FF2B5EF4-FFF2-40B4-BE49-F238E27FC236}">
                <a16:creationId xmlns:a16="http://schemas.microsoft.com/office/drawing/2014/main" id="{2B07FDC4-6488-4A3D-9549-78AFC29CB668}"/>
              </a:ext>
            </a:extLst>
          </p:cNvPr>
          <p:cNvGraphicFramePr/>
          <p:nvPr>
            <p:extLst>
              <p:ext uri="{D42A27DB-BD31-4B8C-83A1-F6EECF244321}">
                <p14:modId xmlns:p14="http://schemas.microsoft.com/office/powerpoint/2010/main" val="3092507702"/>
              </p:ext>
            </p:extLst>
          </p:nvPr>
        </p:nvGraphicFramePr>
        <p:xfrm>
          <a:off x="-5715775" y="1869424"/>
          <a:ext cx="17145776" cy="411245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25E9B903-1E2E-43F8-8F88-8BB08B35FB79}"/>
              </a:ext>
            </a:extLst>
          </p:cNvPr>
          <p:cNvSpPr txBox="1"/>
          <p:nvPr/>
        </p:nvSpPr>
        <p:spPr>
          <a:xfrm>
            <a:off x="10018644" y="6487610"/>
            <a:ext cx="2036976" cy="338554"/>
          </a:xfrm>
          <a:prstGeom prst="rect">
            <a:avLst/>
          </a:prstGeom>
          <a:noFill/>
        </p:spPr>
        <p:txBody>
          <a:bodyPr wrap="square" rtlCol="0">
            <a:spAutoFit/>
          </a:bodyPr>
          <a:lstStyle/>
          <a:p>
            <a:pPr algn="r"/>
            <a:r>
              <a:rPr lang="en-US" sz="800" dirty="0">
                <a:solidFill>
                  <a:schemeClr val="bg1">
                    <a:lumMod val="50000"/>
                  </a:schemeClr>
                </a:solidFill>
              </a:rPr>
              <a:t>*244 Total School Districts in Nebraska</a:t>
            </a:r>
          </a:p>
          <a:p>
            <a:pPr algn="r"/>
            <a:r>
              <a:rPr lang="en-US" sz="800" dirty="0">
                <a:solidFill>
                  <a:schemeClr val="bg1">
                    <a:lumMod val="50000"/>
                  </a:schemeClr>
                </a:solidFill>
              </a:rPr>
              <a:t>*Preliminary 20-21 data</a:t>
            </a:r>
          </a:p>
        </p:txBody>
      </p:sp>
    </p:spTree>
    <p:custDataLst>
      <p:tags r:id="rId1"/>
    </p:custDataLst>
    <p:extLst>
      <p:ext uri="{BB962C8B-B14F-4D97-AF65-F5344CB8AC3E}">
        <p14:creationId xmlns:p14="http://schemas.microsoft.com/office/powerpoint/2010/main" val="356152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F4404-BA69-4432-AEFD-DBD4D057165C}"/>
              </a:ext>
            </a:extLst>
          </p:cNvPr>
          <p:cNvSpPr>
            <a:spLocks noGrp="1"/>
          </p:cNvSpPr>
          <p:nvPr>
            <p:ph type="title"/>
          </p:nvPr>
        </p:nvSpPr>
        <p:spPr/>
        <p:txBody>
          <a:bodyPr>
            <a:normAutofit/>
          </a:bodyPr>
          <a:lstStyle/>
          <a:p>
            <a:r>
              <a:rPr lang="en-US" dirty="0"/>
              <a:t>Student Participation by Career Cluster </a:t>
            </a:r>
          </a:p>
        </p:txBody>
      </p:sp>
      <p:sp>
        <p:nvSpPr>
          <p:cNvPr id="2" name="Content Placeholder 1">
            <a:extLst>
              <a:ext uri="{FF2B5EF4-FFF2-40B4-BE49-F238E27FC236}">
                <a16:creationId xmlns:a16="http://schemas.microsoft.com/office/drawing/2014/main" id="{928C86D6-6338-4074-AFCE-45B618BCF94D}"/>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BEF2CA9F-C979-4814-8890-EDA3838AE381}"/>
              </a:ext>
            </a:extLst>
          </p:cNvPr>
          <p:cNvGraphicFramePr/>
          <p:nvPr/>
        </p:nvGraphicFramePr>
        <p:xfrm>
          <a:off x="136380" y="2048935"/>
          <a:ext cx="11650133" cy="468489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8E746B4D-8666-4E3E-AA94-FED47F97F828}"/>
              </a:ext>
            </a:extLst>
          </p:cNvPr>
          <p:cNvSpPr txBox="1"/>
          <p:nvPr/>
        </p:nvSpPr>
        <p:spPr>
          <a:xfrm>
            <a:off x="10713937" y="6487610"/>
            <a:ext cx="1341683" cy="215444"/>
          </a:xfrm>
          <a:prstGeom prst="rect">
            <a:avLst/>
          </a:prstGeom>
          <a:noFill/>
        </p:spPr>
        <p:txBody>
          <a:bodyPr wrap="square" rtlCol="0">
            <a:spAutoFit/>
          </a:bodyPr>
          <a:lstStyle/>
          <a:p>
            <a:pPr algn="r"/>
            <a:r>
              <a:rPr lang="en-US" sz="800" dirty="0">
                <a:solidFill>
                  <a:schemeClr val="bg1">
                    <a:lumMod val="50000"/>
                  </a:schemeClr>
                </a:solidFill>
              </a:rPr>
              <a:t>*Preliminary 20-21 data</a:t>
            </a:r>
          </a:p>
        </p:txBody>
      </p:sp>
    </p:spTree>
    <p:custDataLst>
      <p:tags r:id="rId1"/>
    </p:custDataLst>
    <p:extLst>
      <p:ext uri="{BB962C8B-B14F-4D97-AF65-F5344CB8AC3E}">
        <p14:creationId xmlns:p14="http://schemas.microsoft.com/office/powerpoint/2010/main" val="3835881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B3BAE-A816-4E1E-AE70-785BAE3831BD}"/>
              </a:ext>
            </a:extLst>
          </p:cNvPr>
          <p:cNvSpPr>
            <a:spLocks noGrp="1"/>
          </p:cNvSpPr>
          <p:nvPr>
            <p:ph type="title"/>
          </p:nvPr>
        </p:nvSpPr>
        <p:spPr/>
        <p:txBody>
          <a:bodyPr>
            <a:normAutofit fontScale="90000"/>
          </a:bodyPr>
          <a:lstStyle/>
          <a:p>
            <a:r>
              <a:rPr lang="en-US" sz="3100" dirty="0"/>
              <a:t>Among all learner groups, those who concentrate in CTE graduate high school at higher rates</a:t>
            </a:r>
            <a:r>
              <a:rPr lang="en-US" dirty="0"/>
              <a:t>.</a:t>
            </a:r>
          </a:p>
        </p:txBody>
      </p:sp>
      <p:sp>
        <p:nvSpPr>
          <p:cNvPr id="2" name="Content Placeholder 1">
            <a:extLst>
              <a:ext uri="{FF2B5EF4-FFF2-40B4-BE49-F238E27FC236}">
                <a16:creationId xmlns:a16="http://schemas.microsoft.com/office/drawing/2014/main" id="{1A15A7BF-A980-4590-83F9-B6A157DFE09A}"/>
              </a:ext>
            </a:extLst>
          </p:cNvPr>
          <p:cNvSpPr>
            <a:spLocks noGrp="1"/>
          </p:cNvSpPr>
          <p:nvPr>
            <p:ph idx="1"/>
          </p:nvPr>
        </p:nvSpPr>
        <p:spPr/>
        <p:txBody>
          <a:bodyPr/>
          <a:lstStyle/>
          <a:p>
            <a:endParaRPr lang="en-US"/>
          </a:p>
        </p:txBody>
      </p:sp>
      <p:graphicFrame>
        <p:nvGraphicFramePr>
          <p:cNvPr id="4" name="Content Placeholder 5">
            <a:extLst>
              <a:ext uri="{FF2B5EF4-FFF2-40B4-BE49-F238E27FC236}">
                <a16:creationId xmlns:a16="http://schemas.microsoft.com/office/drawing/2014/main" id="{A9EFB3C6-4206-4601-93FF-D9A73BF4F309}"/>
              </a:ext>
            </a:extLst>
          </p:cNvPr>
          <p:cNvGraphicFramePr>
            <a:graphicFrameLocks/>
          </p:cNvGraphicFramePr>
          <p:nvPr/>
        </p:nvGraphicFramePr>
        <p:xfrm>
          <a:off x="2976367" y="1756958"/>
          <a:ext cx="8177807" cy="5020253"/>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803A8F97-0490-44F4-83EC-C42C954A7EA2}"/>
              </a:ext>
            </a:extLst>
          </p:cNvPr>
          <p:cNvGrpSpPr/>
          <p:nvPr/>
        </p:nvGrpSpPr>
        <p:grpSpPr>
          <a:xfrm>
            <a:off x="777124" y="1749502"/>
            <a:ext cx="2181977" cy="4968799"/>
            <a:chOff x="503237" y="1194329"/>
            <a:chExt cx="1914525" cy="4074825"/>
          </a:xfrm>
        </p:grpSpPr>
        <p:graphicFrame>
          <p:nvGraphicFramePr>
            <p:cNvPr id="6" name="Chart 5">
              <a:extLst>
                <a:ext uri="{FF2B5EF4-FFF2-40B4-BE49-F238E27FC236}">
                  <a16:creationId xmlns:a16="http://schemas.microsoft.com/office/drawing/2014/main" id="{9A7C0165-4FDA-4038-A9B0-5287E98F2923}"/>
                </a:ext>
              </a:extLst>
            </p:cNvPr>
            <p:cNvGraphicFramePr/>
            <p:nvPr/>
          </p:nvGraphicFramePr>
          <p:xfrm>
            <a:off x="503237" y="3098512"/>
            <a:ext cx="1914525" cy="21706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103F3E3B-9247-451C-95BC-28687A93EFBA}"/>
                </a:ext>
              </a:extLst>
            </p:cNvPr>
            <p:cNvGraphicFramePr/>
            <p:nvPr/>
          </p:nvGraphicFramePr>
          <p:xfrm>
            <a:off x="503237" y="1194329"/>
            <a:ext cx="1914525" cy="2170642"/>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7">
              <a:extLst>
                <a:ext uri="{FF2B5EF4-FFF2-40B4-BE49-F238E27FC236}">
                  <a16:creationId xmlns:a16="http://schemas.microsoft.com/office/drawing/2014/main" id="{8B686BD3-449F-4F02-8AC8-6DC4A383C149}"/>
                </a:ext>
              </a:extLst>
            </p:cNvPr>
            <p:cNvPicPr>
              <a:picLocks noChangeAspect="1"/>
            </p:cNvPicPr>
            <p:nvPr/>
          </p:nvPicPr>
          <p:blipFill>
            <a:blip r:embed="rId7"/>
            <a:stretch>
              <a:fillRect/>
            </a:stretch>
          </p:blipFill>
          <p:spPr>
            <a:xfrm>
              <a:off x="731985" y="1341663"/>
              <a:ext cx="1457025" cy="208146"/>
            </a:xfrm>
            <a:prstGeom prst="rect">
              <a:avLst/>
            </a:prstGeom>
          </p:spPr>
        </p:pic>
        <p:pic>
          <p:nvPicPr>
            <p:cNvPr id="9" name="Picture 8">
              <a:extLst>
                <a:ext uri="{FF2B5EF4-FFF2-40B4-BE49-F238E27FC236}">
                  <a16:creationId xmlns:a16="http://schemas.microsoft.com/office/drawing/2014/main" id="{0F1812D4-E15E-4BB9-A879-058DEA7E8802}"/>
                </a:ext>
              </a:extLst>
            </p:cNvPr>
            <p:cNvPicPr>
              <a:picLocks noChangeAspect="1"/>
            </p:cNvPicPr>
            <p:nvPr/>
          </p:nvPicPr>
          <p:blipFill>
            <a:blip r:embed="rId8"/>
            <a:stretch>
              <a:fillRect/>
            </a:stretch>
          </p:blipFill>
          <p:spPr>
            <a:xfrm>
              <a:off x="1158309" y="3258955"/>
              <a:ext cx="604376" cy="208146"/>
            </a:xfrm>
            <a:prstGeom prst="rect">
              <a:avLst/>
            </a:prstGeom>
          </p:spPr>
        </p:pic>
      </p:grpSp>
      <p:sp>
        <p:nvSpPr>
          <p:cNvPr id="10" name="TextBox 9">
            <a:extLst>
              <a:ext uri="{FF2B5EF4-FFF2-40B4-BE49-F238E27FC236}">
                <a16:creationId xmlns:a16="http://schemas.microsoft.com/office/drawing/2014/main" id="{5E118674-711E-484F-A6F7-ABBA2EA6F171}"/>
              </a:ext>
            </a:extLst>
          </p:cNvPr>
          <p:cNvSpPr txBox="1"/>
          <p:nvPr/>
        </p:nvSpPr>
        <p:spPr>
          <a:xfrm>
            <a:off x="1188129" y="2761771"/>
            <a:ext cx="1425040" cy="748988"/>
          </a:xfrm>
          <a:prstGeom prst="rect">
            <a:avLst/>
          </a:prstGeom>
          <a:noFill/>
        </p:spPr>
        <p:txBody>
          <a:bodyPr wrap="square" rtlCol="0">
            <a:spAutoFit/>
          </a:bodyPr>
          <a:lstStyle/>
          <a:p>
            <a:pPr algn="ctr"/>
            <a:r>
              <a:rPr lang="en-US" sz="4267" b="1" dirty="0"/>
              <a:t>93%</a:t>
            </a:r>
          </a:p>
        </p:txBody>
      </p:sp>
      <p:sp>
        <p:nvSpPr>
          <p:cNvPr id="11" name="TextBox 10">
            <a:extLst>
              <a:ext uri="{FF2B5EF4-FFF2-40B4-BE49-F238E27FC236}">
                <a16:creationId xmlns:a16="http://schemas.microsoft.com/office/drawing/2014/main" id="{A7E79AF6-8854-49BB-A5AB-F5D74D25AC5E}"/>
              </a:ext>
            </a:extLst>
          </p:cNvPr>
          <p:cNvSpPr txBox="1"/>
          <p:nvPr/>
        </p:nvSpPr>
        <p:spPr>
          <a:xfrm>
            <a:off x="1140321" y="5067887"/>
            <a:ext cx="1425040" cy="748988"/>
          </a:xfrm>
          <a:prstGeom prst="rect">
            <a:avLst/>
          </a:prstGeom>
          <a:noFill/>
        </p:spPr>
        <p:txBody>
          <a:bodyPr wrap="square" rtlCol="0">
            <a:spAutoFit/>
          </a:bodyPr>
          <a:lstStyle/>
          <a:p>
            <a:pPr algn="ctr"/>
            <a:r>
              <a:rPr lang="en-US" sz="4267" b="1" dirty="0"/>
              <a:t>88%</a:t>
            </a:r>
          </a:p>
        </p:txBody>
      </p:sp>
      <p:sp>
        <p:nvSpPr>
          <p:cNvPr id="12" name="TextBox 11">
            <a:extLst>
              <a:ext uri="{FF2B5EF4-FFF2-40B4-BE49-F238E27FC236}">
                <a16:creationId xmlns:a16="http://schemas.microsoft.com/office/drawing/2014/main" id="{A5BADC21-95B6-4CE3-9BC9-298721C540CD}"/>
              </a:ext>
            </a:extLst>
          </p:cNvPr>
          <p:cNvSpPr txBox="1"/>
          <p:nvPr/>
        </p:nvSpPr>
        <p:spPr>
          <a:xfrm>
            <a:off x="10744036" y="6574583"/>
            <a:ext cx="1341683" cy="215444"/>
          </a:xfrm>
          <a:prstGeom prst="rect">
            <a:avLst/>
          </a:prstGeom>
          <a:noFill/>
        </p:spPr>
        <p:txBody>
          <a:bodyPr wrap="square" rtlCol="0">
            <a:spAutoFit/>
          </a:bodyPr>
          <a:lstStyle/>
          <a:p>
            <a:pPr algn="r"/>
            <a:r>
              <a:rPr lang="en-US" sz="800" dirty="0">
                <a:solidFill>
                  <a:schemeClr val="bg1">
                    <a:lumMod val="50000"/>
                  </a:schemeClr>
                </a:solidFill>
              </a:rPr>
              <a:t>*2019-2020</a:t>
            </a:r>
          </a:p>
        </p:txBody>
      </p:sp>
    </p:spTree>
    <p:custDataLst>
      <p:tags r:id="rId1"/>
    </p:custDataLst>
    <p:extLst>
      <p:ext uri="{BB962C8B-B14F-4D97-AF65-F5344CB8AC3E}">
        <p14:creationId xmlns:p14="http://schemas.microsoft.com/office/powerpoint/2010/main" val="340912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0F67AE-25AA-4E01-A5CF-3B66860FBF9B}"/>
              </a:ext>
            </a:extLst>
          </p:cNvPr>
          <p:cNvSpPr>
            <a:spLocks noGrp="1"/>
          </p:cNvSpPr>
          <p:nvPr>
            <p:ph type="title"/>
          </p:nvPr>
        </p:nvSpPr>
        <p:spPr/>
        <p:txBody>
          <a:bodyPr>
            <a:normAutofit/>
          </a:bodyPr>
          <a:lstStyle/>
          <a:p>
            <a:r>
              <a:rPr lang="en-US" dirty="0"/>
              <a:t>CTE Learners Go On To Succeed! </a:t>
            </a:r>
          </a:p>
        </p:txBody>
      </p:sp>
      <p:sp>
        <p:nvSpPr>
          <p:cNvPr id="2" name="Content Placeholder 1">
            <a:extLst>
              <a:ext uri="{FF2B5EF4-FFF2-40B4-BE49-F238E27FC236}">
                <a16:creationId xmlns:a16="http://schemas.microsoft.com/office/drawing/2014/main" id="{14C8E28C-996F-489D-B00B-53AC5622D858}"/>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F6D0C42A-031E-49D8-B40B-D43597D9D540}"/>
              </a:ext>
            </a:extLst>
          </p:cNvPr>
          <p:cNvGrpSpPr/>
          <p:nvPr/>
        </p:nvGrpSpPr>
        <p:grpSpPr>
          <a:xfrm>
            <a:off x="1013419" y="2278868"/>
            <a:ext cx="10138181" cy="3778112"/>
            <a:chOff x="671067" y="2914949"/>
            <a:chExt cx="5060992" cy="2826000"/>
          </a:xfrm>
        </p:grpSpPr>
        <p:grpSp>
          <p:nvGrpSpPr>
            <p:cNvPr id="8" name="Group 7">
              <a:extLst>
                <a:ext uri="{FF2B5EF4-FFF2-40B4-BE49-F238E27FC236}">
                  <a16:creationId xmlns:a16="http://schemas.microsoft.com/office/drawing/2014/main" id="{6AEC269E-7BD1-45CA-AF6F-21BE5DD405CD}"/>
                </a:ext>
              </a:extLst>
            </p:cNvPr>
            <p:cNvGrpSpPr/>
            <p:nvPr/>
          </p:nvGrpSpPr>
          <p:grpSpPr>
            <a:xfrm>
              <a:off x="2597335" y="2914949"/>
              <a:ext cx="1350853" cy="744409"/>
              <a:chOff x="1978316" y="2913300"/>
              <a:chExt cx="1350853" cy="744409"/>
            </a:xfrm>
          </p:grpSpPr>
          <p:pic>
            <p:nvPicPr>
              <p:cNvPr id="19" name="Graphic 18" descr="Court outline">
                <a:extLst>
                  <a:ext uri="{FF2B5EF4-FFF2-40B4-BE49-F238E27FC236}">
                    <a16:creationId xmlns:a16="http://schemas.microsoft.com/office/drawing/2014/main" id="{9909A197-6E9F-43B7-B810-D25285F3A5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316" y="3052656"/>
                <a:ext cx="424892" cy="483773"/>
              </a:xfrm>
              <a:prstGeom prst="rect">
                <a:avLst/>
              </a:prstGeom>
            </p:spPr>
          </p:pic>
          <p:sp>
            <p:nvSpPr>
              <p:cNvPr id="20" name="TextBox 19">
                <a:extLst>
                  <a:ext uri="{FF2B5EF4-FFF2-40B4-BE49-F238E27FC236}">
                    <a16:creationId xmlns:a16="http://schemas.microsoft.com/office/drawing/2014/main" id="{D484A3E4-4EF8-4D19-A1B3-DABA380DD85D}"/>
                  </a:ext>
                </a:extLst>
              </p:cNvPr>
              <p:cNvSpPr txBox="1"/>
              <p:nvPr/>
            </p:nvSpPr>
            <p:spPr>
              <a:xfrm>
                <a:off x="2136137" y="2913300"/>
                <a:ext cx="1193032" cy="744409"/>
              </a:xfrm>
              <a:prstGeom prst="rect">
                <a:avLst/>
              </a:prstGeom>
              <a:noFill/>
            </p:spPr>
            <p:txBody>
              <a:bodyPr wrap="square" rtlCol="0">
                <a:spAutoFit/>
              </a:bodyPr>
              <a:lstStyle/>
              <a:p>
                <a:pPr algn="ctr"/>
                <a:r>
                  <a:rPr lang="en-US" sz="5867" b="1" dirty="0">
                    <a:solidFill>
                      <a:schemeClr val="accent1"/>
                    </a:solidFill>
                  </a:rPr>
                  <a:t>84%</a:t>
                </a:r>
              </a:p>
            </p:txBody>
          </p:sp>
        </p:grpSp>
        <p:sp>
          <p:nvSpPr>
            <p:cNvPr id="9" name="TextBox 8">
              <a:extLst>
                <a:ext uri="{FF2B5EF4-FFF2-40B4-BE49-F238E27FC236}">
                  <a16:creationId xmlns:a16="http://schemas.microsoft.com/office/drawing/2014/main" id="{0B590415-3371-495D-A03B-DCEB6E82D59F}"/>
                </a:ext>
              </a:extLst>
            </p:cNvPr>
            <p:cNvSpPr txBox="1"/>
            <p:nvPr/>
          </p:nvSpPr>
          <p:spPr>
            <a:xfrm>
              <a:off x="1354071" y="3562674"/>
              <a:ext cx="3995201" cy="560093"/>
            </a:xfrm>
            <a:prstGeom prst="rect">
              <a:avLst/>
            </a:prstGeom>
            <a:noFill/>
          </p:spPr>
          <p:txBody>
            <a:bodyPr wrap="square" rtlCol="0">
              <a:spAutoFit/>
            </a:bodyPr>
            <a:lstStyle/>
            <a:p>
              <a:pPr algn="ctr"/>
              <a:r>
                <a:rPr lang="en-US" sz="2133" dirty="0">
                  <a:solidFill>
                    <a:schemeClr val="bg1"/>
                  </a:solidFill>
                </a:rPr>
                <a:t>of CTE concentrators were enrolled in some form of postsecondary education and training </a:t>
              </a:r>
            </a:p>
          </p:txBody>
        </p:sp>
        <p:sp>
          <p:nvSpPr>
            <p:cNvPr id="10" name="TextBox 9">
              <a:extLst>
                <a:ext uri="{FF2B5EF4-FFF2-40B4-BE49-F238E27FC236}">
                  <a16:creationId xmlns:a16="http://schemas.microsoft.com/office/drawing/2014/main" id="{FF8B3B20-DD3B-4C62-AB26-FAF663387B5D}"/>
                </a:ext>
              </a:extLst>
            </p:cNvPr>
            <p:cNvSpPr txBox="1"/>
            <p:nvPr/>
          </p:nvSpPr>
          <p:spPr>
            <a:xfrm>
              <a:off x="942461" y="5396557"/>
              <a:ext cx="2773840" cy="314579"/>
            </a:xfrm>
            <a:prstGeom prst="rect">
              <a:avLst/>
            </a:prstGeom>
            <a:noFill/>
          </p:spPr>
          <p:txBody>
            <a:bodyPr wrap="square" rtlCol="0">
              <a:spAutoFit/>
            </a:bodyPr>
            <a:lstStyle/>
            <a:p>
              <a:pPr algn="ctr"/>
              <a:r>
                <a:rPr lang="en-US" sz="2133" dirty="0">
                  <a:solidFill>
                    <a:schemeClr val="bg1"/>
                  </a:solidFill>
                </a:rPr>
                <a:t>were employed</a:t>
              </a:r>
            </a:p>
          </p:txBody>
        </p:sp>
        <p:grpSp>
          <p:nvGrpSpPr>
            <p:cNvPr id="11" name="Group 10">
              <a:extLst>
                <a:ext uri="{FF2B5EF4-FFF2-40B4-BE49-F238E27FC236}">
                  <a16:creationId xmlns:a16="http://schemas.microsoft.com/office/drawing/2014/main" id="{A9281E70-F5AB-4BA5-BE9D-194DA2082E4A}"/>
                </a:ext>
              </a:extLst>
            </p:cNvPr>
            <p:cNvGrpSpPr/>
            <p:nvPr/>
          </p:nvGrpSpPr>
          <p:grpSpPr>
            <a:xfrm>
              <a:off x="3505154" y="4661430"/>
              <a:ext cx="1529204" cy="744409"/>
              <a:chOff x="4487034" y="4709195"/>
              <a:chExt cx="1529204" cy="744409"/>
            </a:xfrm>
          </p:grpSpPr>
          <p:pic>
            <p:nvPicPr>
              <p:cNvPr id="17" name="Picture 16">
                <a:extLst>
                  <a:ext uri="{FF2B5EF4-FFF2-40B4-BE49-F238E27FC236}">
                    <a16:creationId xmlns:a16="http://schemas.microsoft.com/office/drawing/2014/main" id="{25036B36-CDC6-4D2A-9407-8AA42BB33022}"/>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487034" y="4863471"/>
                <a:ext cx="522444" cy="460888"/>
              </a:xfrm>
              <a:prstGeom prst="rect">
                <a:avLst/>
              </a:prstGeom>
            </p:spPr>
          </p:pic>
          <p:sp>
            <p:nvSpPr>
              <p:cNvPr id="18" name="TextBox 17">
                <a:extLst>
                  <a:ext uri="{FF2B5EF4-FFF2-40B4-BE49-F238E27FC236}">
                    <a16:creationId xmlns:a16="http://schemas.microsoft.com/office/drawing/2014/main" id="{6027F56C-693C-4DBD-842B-19A7724522F2}"/>
                  </a:ext>
                </a:extLst>
              </p:cNvPr>
              <p:cNvSpPr txBox="1"/>
              <p:nvPr/>
            </p:nvSpPr>
            <p:spPr>
              <a:xfrm>
                <a:off x="4828455" y="4709195"/>
                <a:ext cx="1187783" cy="744409"/>
              </a:xfrm>
              <a:prstGeom prst="rect">
                <a:avLst/>
              </a:prstGeom>
              <a:noFill/>
            </p:spPr>
            <p:txBody>
              <a:bodyPr wrap="square" rtlCol="0">
                <a:spAutoFit/>
              </a:bodyPr>
              <a:lstStyle/>
              <a:p>
                <a:pPr algn="ctr"/>
                <a:r>
                  <a:rPr lang="en-US" sz="5867" b="1" dirty="0">
                    <a:solidFill>
                      <a:schemeClr val="accent1"/>
                    </a:solidFill>
                  </a:rPr>
                  <a:t>2%</a:t>
                </a:r>
              </a:p>
            </p:txBody>
          </p:sp>
        </p:grpSp>
        <p:sp>
          <p:nvSpPr>
            <p:cNvPr id="12" name="TextBox 11">
              <a:extLst>
                <a:ext uri="{FF2B5EF4-FFF2-40B4-BE49-F238E27FC236}">
                  <a16:creationId xmlns:a16="http://schemas.microsoft.com/office/drawing/2014/main" id="{E7DD83E2-A058-4763-9588-B20E4E758CDD}"/>
                </a:ext>
              </a:extLst>
            </p:cNvPr>
            <p:cNvSpPr txBox="1"/>
            <p:nvPr/>
          </p:nvSpPr>
          <p:spPr>
            <a:xfrm>
              <a:off x="2817096" y="5426370"/>
              <a:ext cx="2626917" cy="314579"/>
            </a:xfrm>
            <a:prstGeom prst="rect">
              <a:avLst/>
            </a:prstGeom>
            <a:noFill/>
          </p:spPr>
          <p:txBody>
            <a:bodyPr wrap="square" rtlCol="0">
              <a:spAutoFit/>
            </a:bodyPr>
            <a:lstStyle/>
            <a:p>
              <a:pPr algn="ctr"/>
              <a:r>
                <a:rPr lang="en-US" sz="2133" dirty="0">
                  <a:solidFill>
                    <a:schemeClr val="bg1"/>
                  </a:solidFill>
                </a:rPr>
                <a:t>were in the military</a:t>
              </a:r>
            </a:p>
          </p:txBody>
        </p:sp>
        <p:grpSp>
          <p:nvGrpSpPr>
            <p:cNvPr id="13" name="Group 12">
              <a:extLst>
                <a:ext uri="{FF2B5EF4-FFF2-40B4-BE49-F238E27FC236}">
                  <a16:creationId xmlns:a16="http://schemas.microsoft.com/office/drawing/2014/main" id="{9B17E741-2D29-4CDA-B1FE-572666ED0099}"/>
                </a:ext>
              </a:extLst>
            </p:cNvPr>
            <p:cNvGrpSpPr/>
            <p:nvPr/>
          </p:nvGrpSpPr>
          <p:grpSpPr>
            <a:xfrm>
              <a:off x="1611987" y="4581396"/>
              <a:ext cx="1850630" cy="914400"/>
              <a:chOff x="2145387" y="4644896"/>
              <a:chExt cx="1850630" cy="914400"/>
            </a:xfrm>
          </p:grpSpPr>
          <p:pic>
            <p:nvPicPr>
              <p:cNvPr id="15" name="Graphic 14" descr="Handshake outline">
                <a:extLst>
                  <a:ext uri="{FF2B5EF4-FFF2-40B4-BE49-F238E27FC236}">
                    <a16:creationId xmlns:a16="http://schemas.microsoft.com/office/drawing/2014/main" id="{5486F21C-C115-4E2A-B30F-5F51418F06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45387" y="4644896"/>
                <a:ext cx="717394" cy="914400"/>
              </a:xfrm>
              <a:prstGeom prst="rect">
                <a:avLst/>
              </a:prstGeom>
            </p:spPr>
          </p:pic>
          <p:sp>
            <p:nvSpPr>
              <p:cNvPr id="16" name="TextBox 15">
                <a:extLst>
                  <a:ext uri="{FF2B5EF4-FFF2-40B4-BE49-F238E27FC236}">
                    <a16:creationId xmlns:a16="http://schemas.microsoft.com/office/drawing/2014/main" id="{E3C4F2C7-2DA2-4301-944B-8D66841C7210}"/>
                  </a:ext>
                </a:extLst>
              </p:cNvPr>
              <p:cNvSpPr txBox="1"/>
              <p:nvPr/>
            </p:nvSpPr>
            <p:spPr>
              <a:xfrm>
                <a:off x="2609557" y="4721460"/>
                <a:ext cx="1386460" cy="744409"/>
              </a:xfrm>
              <a:prstGeom prst="rect">
                <a:avLst/>
              </a:prstGeom>
              <a:noFill/>
            </p:spPr>
            <p:txBody>
              <a:bodyPr wrap="square" rtlCol="0">
                <a:spAutoFit/>
              </a:bodyPr>
              <a:lstStyle/>
              <a:p>
                <a:pPr algn="ctr"/>
                <a:r>
                  <a:rPr lang="en-US" sz="5867" b="1" dirty="0">
                    <a:solidFill>
                      <a:schemeClr val="accent1"/>
                    </a:solidFill>
                  </a:rPr>
                  <a:t>13%</a:t>
                </a:r>
              </a:p>
            </p:txBody>
          </p:sp>
        </p:grpSp>
        <p:sp>
          <p:nvSpPr>
            <p:cNvPr id="14" name="Rectangle: Rounded Corners 13">
              <a:extLst>
                <a:ext uri="{FF2B5EF4-FFF2-40B4-BE49-F238E27FC236}">
                  <a16:creationId xmlns:a16="http://schemas.microsoft.com/office/drawing/2014/main" id="{F24FA9FF-E531-4870-B9B9-C2A084764141}"/>
                </a:ext>
              </a:extLst>
            </p:cNvPr>
            <p:cNvSpPr/>
            <p:nvPr/>
          </p:nvSpPr>
          <p:spPr>
            <a:xfrm>
              <a:off x="671067" y="4166286"/>
              <a:ext cx="5060992" cy="23809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67" dirty="0"/>
                <a:t>Nebraska average, all learners 73%</a:t>
              </a:r>
            </a:p>
          </p:txBody>
        </p:sp>
      </p:grpSp>
      <p:sp>
        <p:nvSpPr>
          <p:cNvPr id="21" name="TextBox 20">
            <a:extLst>
              <a:ext uri="{FF2B5EF4-FFF2-40B4-BE49-F238E27FC236}">
                <a16:creationId xmlns:a16="http://schemas.microsoft.com/office/drawing/2014/main" id="{A37D4213-D5DB-417C-B498-3A52728B339B}"/>
              </a:ext>
            </a:extLst>
          </p:cNvPr>
          <p:cNvSpPr txBox="1"/>
          <p:nvPr/>
        </p:nvSpPr>
        <p:spPr>
          <a:xfrm>
            <a:off x="1600700" y="1786426"/>
            <a:ext cx="9242323" cy="461665"/>
          </a:xfrm>
          <a:prstGeom prst="rect">
            <a:avLst/>
          </a:prstGeom>
          <a:noFill/>
        </p:spPr>
        <p:txBody>
          <a:bodyPr wrap="square" rtlCol="0">
            <a:spAutoFit/>
          </a:bodyPr>
          <a:lstStyle/>
          <a:p>
            <a:pPr algn="ctr"/>
            <a:r>
              <a:rPr lang="en-US" sz="2400" cap="small" dirty="0">
                <a:solidFill>
                  <a:schemeClr val="bg1"/>
                </a:solidFill>
              </a:rPr>
              <a:t>After High School Graduation</a:t>
            </a:r>
            <a:r>
              <a:rPr lang="en-US" sz="2400" cap="small" dirty="0">
                <a:solidFill>
                  <a:schemeClr val="bg1"/>
                </a:solidFill>
                <a:highlight>
                  <a:srgbClr val="C0C0C0"/>
                </a:highlight>
              </a:rPr>
              <a:t>:</a:t>
            </a:r>
          </a:p>
        </p:txBody>
      </p:sp>
      <p:sp>
        <p:nvSpPr>
          <p:cNvPr id="27" name="TextBox 26">
            <a:extLst>
              <a:ext uri="{FF2B5EF4-FFF2-40B4-BE49-F238E27FC236}">
                <a16:creationId xmlns:a16="http://schemas.microsoft.com/office/drawing/2014/main" id="{8A62016D-FB0D-417E-B7DA-F71AE4C1B82E}"/>
              </a:ext>
            </a:extLst>
          </p:cNvPr>
          <p:cNvSpPr txBox="1"/>
          <p:nvPr/>
        </p:nvSpPr>
        <p:spPr>
          <a:xfrm>
            <a:off x="10713937" y="6487609"/>
            <a:ext cx="1341683" cy="215444"/>
          </a:xfrm>
          <a:prstGeom prst="rect">
            <a:avLst/>
          </a:prstGeom>
          <a:noFill/>
        </p:spPr>
        <p:txBody>
          <a:bodyPr wrap="square" rtlCol="0">
            <a:spAutoFit/>
          </a:bodyPr>
          <a:lstStyle/>
          <a:p>
            <a:pPr algn="r"/>
            <a:r>
              <a:rPr lang="en-US" sz="800" dirty="0">
                <a:solidFill>
                  <a:schemeClr val="bg1">
                    <a:lumMod val="50000"/>
                  </a:schemeClr>
                </a:solidFill>
              </a:rPr>
              <a:t>*2019-2020</a:t>
            </a:r>
          </a:p>
        </p:txBody>
      </p:sp>
      <p:sp>
        <p:nvSpPr>
          <p:cNvPr id="32" name="TextBox 31">
            <a:extLst>
              <a:ext uri="{FF2B5EF4-FFF2-40B4-BE49-F238E27FC236}">
                <a16:creationId xmlns:a16="http://schemas.microsoft.com/office/drawing/2014/main" id="{57EB353A-1327-4B45-887D-8DE57548F5C0}"/>
              </a:ext>
            </a:extLst>
          </p:cNvPr>
          <p:cNvSpPr txBox="1"/>
          <p:nvPr/>
        </p:nvSpPr>
        <p:spPr>
          <a:xfrm>
            <a:off x="7213943" y="2484333"/>
            <a:ext cx="3785604" cy="584775"/>
          </a:xfrm>
          <a:prstGeom prst="rect">
            <a:avLst/>
          </a:prstGeom>
          <a:noFill/>
        </p:spPr>
        <p:txBody>
          <a:bodyPr wrap="square" rtlCol="0">
            <a:spAutoFit/>
          </a:bodyPr>
          <a:lstStyle/>
          <a:p>
            <a:r>
              <a:rPr lang="en-US" sz="1600" dirty="0"/>
              <a:t>44% four-year college</a:t>
            </a:r>
          </a:p>
          <a:p>
            <a:r>
              <a:rPr lang="en-US" sz="1600" dirty="0"/>
              <a:t>28% two-year college</a:t>
            </a:r>
          </a:p>
        </p:txBody>
      </p:sp>
    </p:spTree>
    <p:custDataLst>
      <p:tags r:id="rId1"/>
    </p:custDataLst>
    <p:extLst>
      <p:ext uri="{BB962C8B-B14F-4D97-AF65-F5344CB8AC3E}">
        <p14:creationId xmlns:p14="http://schemas.microsoft.com/office/powerpoint/2010/main" val="3017635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3185</TotalTime>
  <Words>1870</Words>
  <Application>Microsoft Office PowerPoint</Application>
  <PresentationFormat>Widescreen</PresentationFormat>
  <Paragraphs>195</Paragraphs>
  <Slides>32</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Acumin Pro Condensed Light</vt:lpstr>
      <vt:lpstr>Acumin Pro ExtraCondensed Med</vt:lpstr>
      <vt:lpstr>Arial</vt:lpstr>
      <vt:lpstr>Calibri</vt:lpstr>
      <vt:lpstr>Century Gothic</vt:lpstr>
      <vt:lpstr>Courier New</vt:lpstr>
      <vt:lpstr>Georgia</vt:lpstr>
      <vt:lpstr>Myriad Pro</vt:lpstr>
      <vt:lpstr>Wingdings</vt:lpstr>
      <vt:lpstr>Office Theme</vt:lpstr>
      <vt:lpstr>State of Nebraska CTE</vt:lpstr>
      <vt:lpstr>PowerPoint Presentation</vt:lpstr>
      <vt:lpstr>Guiding Principles of Nebraska CTE</vt:lpstr>
      <vt:lpstr>Relevant </vt:lpstr>
      <vt:lpstr>The Majority of Learners in Nebraska Participate in CTE!</vt:lpstr>
      <vt:lpstr>School Districts Offering at Least One                     Program of Study by Career Field</vt:lpstr>
      <vt:lpstr>Student Participation by Career Cluster </vt:lpstr>
      <vt:lpstr>Among all learner groups, those who concentrate in CTE graduate high school at higher rates.</vt:lpstr>
      <vt:lpstr>CTE Learners Go On To Succeed! </vt:lpstr>
      <vt:lpstr>Career and Technical Student Organizations </vt:lpstr>
      <vt:lpstr>Secondary CTE participation rates are growing, but some learner groups are underrepresented</vt:lpstr>
      <vt:lpstr>Newly Released!  Nebraska CTE Impact Study </vt:lpstr>
      <vt:lpstr>Key Findings</vt:lpstr>
      <vt:lpstr>PowerPoint Presentation</vt:lpstr>
      <vt:lpstr>Question </vt:lpstr>
      <vt:lpstr>Innovation</vt:lpstr>
      <vt:lpstr>PowerPoint Presentation</vt:lpstr>
      <vt:lpstr>Perkins Updates </vt:lpstr>
      <vt:lpstr>Rule 47 Career Academies </vt:lpstr>
      <vt:lpstr>Question </vt:lpstr>
      <vt:lpstr>Corrdinated </vt:lpstr>
      <vt:lpstr>Perkins V Strategic Priorities</vt:lpstr>
      <vt:lpstr>CTE Standards Revision</vt:lpstr>
      <vt:lpstr>CTE Standards Revision Timeline</vt:lpstr>
      <vt:lpstr>What Comes Next? </vt:lpstr>
      <vt:lpstr>Discussion Question </vt:lpstr>
      <vt:lpstr>Equitable </vt:lpstr>
      <vt:lpstr>Secondary CTE participation rates are growing, but some learner groups are underrepresented</vt:lpstr>
      <vt:lpstr>Equitable </vt:lpstr>
      <vt:lpstr>Question </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Kobza, Sydney</cp:lastModifiedBy>
  <cp:revision>38</cp:revision>
  <dcterms:created xsi:type="dcterms:W3CDTF">2017-06-22T15:41:10Z</dcterms:created>
  <dcterms:modified xsi:type="dcterms:W3CDTF">2021-07-22T13:25:14Z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C32F4888-D5DD-4320-8163-FFBA8AD9D8A5</vt:lpwstr>
  </property>
  <property fmtid="{D5CDD505-2E9C-101B-9397-08002B2CF9AE}" pid="3" name="ArticulatePath">
    <vt:lpwstr>2021AdminDaysNDEDayPptTemplate</vt:lpwstr>
  </property>
</Properties>
</file>