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36"/>
  </p:notesMasterIdLst>
  <p:sldIdLst>
    <p:sldId id="273" r:id="rId3"/>
    <p:sldId id="274" r:id="rId4"/>
    <p:sldId id="275" r:id="rId5"/>
    <p:sldId id="276" r:id="rId6"/>
    <p:sldId id="458" r:id="rId7"/>
    <p:sldId id="277" r:id="rId8"/>
    <p:sldId id="279" r:id="rId9"/>
    <p:sldId id="459" r:id="rId10"/>
    <p:sldId id="451" r:id="rId11"/>
    <p:sldId id="452" r:id="rId12"/>
    <p:sldId id="373" r:id="rId13"/>
    <p:sldId id="444" r:id="rId14"/>
    <p:sldId id="280" r:id="rId15"/>
    <p:sldId id="457" r:id="rId16"/>
    <p:sldId id="434" r:id="rId17"/>
    <p:sldId id="426" r:id="rId18"/>
    <p:sldId id="440" r:id="rId19"/>
    <p:sldId id="441" r:id="rId20"/>
    <p:sldId id="442" r:id="rId21"/>
    <p:sldId id="443" r:id="rId22"/>
    <p:sldId id="445" r:id="rId23"/>
    <p:sldId id="455" r:id="rId24"/>
    <p:sldId id="454" r:id="rId25"/>
    <p:sldId id="369" r:id="rId26"/>
    <p:sldId id="371" r:id="rId27"/>
    <p:sldId id="372" r:id="rId28"/>
    <p:sldId id="260" r:id="rId29"/>
    <p:sldId id="460" r:id="rId30"/>
    <p:sldId id="374" r:id="rId31"/>
    <p:sldId id="453" r:id="rId32"/>
    <p:sldId id="283" r:id="rId33"/>
    <p:sldId id="284" r:id="rId34"/>
    <p:sldId id="27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ons, Kevin" initials="LK" lastIdx="1" clrIdx="0">
    <p:extLst>
      <p:ext uri="{19B8F6BF-5375-455C-9EA6-DF929625EA0E}">
        <p15:presenceInfo xmlns:p15="http://schemas.microsoft.com/office/powerpoint/2012/main" userId="S::Kevin.Lyons@education.ne.gov::dae17b28-740f-475f-9715-19def5e5ef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124466-2F14-4E89-9337-DA260A7ACEE0}" v="25" dt="2021-07-26T18:58:02.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0"/>
    <p:restoredTop sz="91979" autoAdjust="0"/>
  </p:normalViewPr>
  <p:slideViewPr>
    <p:cSldViewPr snapToGrid="0" snapToObjects="1">
      <p:cViewPr varScale="1">
        <p:scale>
          <a:sx n="120" d="100"/>
          <a:sy n="120" d="100"/>
        </p:scale>
        <p:origin x="150" y="90"/>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4" d="100"/>
          <a:sy n="114" d="100"/>
        </p:scale>
        <p:origin x="571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ce Wilson" userId="054b9244-3f81-41c1-8624-e3544ac32219" providerId="ADAL" clId="{5B124466-2F14-4E89-9337-DA260A7ACEE0}"/>
    <pc:docChg chg="custSel addSld delSld modSld">
      <pc:chgData name="Bryce Wilson" userId="054b9244-3f81-41c1-8624-e3544ac32219" providerId="ADAL" clId="{5B124466-2F14-4E89-9337-DA260A7ACEE0}" dt="2021-07-26T18:57:51.742" v="192" actId="2696"/>
      <pc:docMkLst>
        <pc:docMk/>
      </pc:docMkLst>
      <pc:sldChg chg="modSp mod modClrScheme chgLayout">
        <pc:chgData name="Bryce Wilson" userId="054b9244-3f81-41c1-8624-e3544ac32219" providerId="ADAL" clId="{5B124466-2F14-4E89-9337-DA260A7ACEE0}" dt="2021-07-26T18:55:07.309" v="173" actId="1076"/>
        <pc:sldMkLst>
          <pc:docMk/>
          <pc:sldMk cId="1437973951" sldId="260"/>
        </pc:sldMkLst>
        <pc:spChg chg="mod ord">
          <ac:chgData name="Bryce Wilson" userId="054b9244-3f81-41c1-8624-e3544ac32219" providerId="ADAL" clId="{5B124466-2F14-4E89-9337-DA260A7ACEE0}" dt="2021-07-26T18:54:58.018" v="172" actId="700"/>
          <ac:spMkLst>
            <pc:docMk/>
            <pc:sldMk cId="1437973951" sldId="260"/>
            <ac:spMk id="2" creationId="{00000000-0000-0000-0000-000000000000}"/>
          </ac:spMkLst>
        </pc:spChg>
        <pc:spChg chg="mod ord">
          <ac:chgData name="Bryce Wilson" userId="054b9244-3f81-41c1-8624-e3544ac32219" providerId="ADAL" clId="{5B124466-2F14-4E89-9337-DA260A7ACEE0}" dt="2021-07-26T18:54:58.018" v="172" actId="700"/>
          <ac:spMkLst>
            <pc:docMk/>
            <pc:sldMk cId="1437973951" sldId="260"/>
            <ac:spMk id="3" creationId="{00000000-0000-0000-0000-000000000000}"/>
          </ac:spMkLst>
        </pc:spChg>
        <pc:picChg chg="mod">
          <ac:chgData name="Bryce Wilson" userId="054b9244-3f81-41c1-8624-e3544ac32219" providerId="ADAL" clId="{5B124466-2F14-4E89-9337-DA260A7ACEE0}" dt="2021-07-26T18:55:07.309" v="173" actId="1076"/>
          <ac:picMkLst>
            <pc:docMk/>
            <pc:sldMk cId="1437973951" sldId="260"/>
            <ac:picMk id="5" creationId="{A48A7941-A507-4B65-A059-85C99BBF2D9E}"/>
          </ac:picMkLst>
        </pc:picChg>
      </pc:sldChg>
      <pc:sldChg chg="modSp mod delDesignElem chgLayout">
        <pc:chgData name="Bryce Wilson" userId="054b9244-3f81-41c1-8624-e3544ac32219" providerId="ADAL" clId="{5B124466-2F14-4E89-9337-DA260A7ACEE0}" dt="2021-07-26T18:52:16.527" v="162" actId="14100"/>
        <pc:sldMkLst>
          <pc:docMk/>
          <pc:sldMk cId="3420961641" sldId="369"/>
        </pc:sldMkLst>
        <pc:spChg chg="mod ord">
          <ac:chgData name="Bryce Wilson" userId="054b9244-3f81-41c1-8624-e3544ac32219" providerId="ADAL" clId="{5B124466-2F14-4E89-9337-DA260A7ACEE0}" dt="2021-07-26T18:51:25.876" v="159" actId="700"/>
          <ac:spMkLst>
            <pc:docMk/>
            <pc:sldMk cId="3420961641" sldId="369"/>
            <ac:spMk id="2" creationId="{3CFE826A-CC2E-4B84-AF16-EBE902985DB3}"/>
          </ac:spMkLst>
        </pc:spChg>
        <pc:spChg chg="mod ord">
          <ac:chgData name="Bryce Wilson" userId="054b9244-3f81-41c1-8624-e3544ac32219" providerId="ADAL" clId="{5B124466-2F14-4E89-9337-DA260A7ACEE0}" dt="2021-07-26T18:52:16.527" v="162" actId="14100"/>
          <ac:spMkLst>
            <pc:docMk/>
            <pc:sldMk cId="3420961641" sldId="369"/>
            <ac:spMk id="3" creationId="{D76E5D4C-010C-4645-AC0A-BAA6B710BE72}"/>
          </ac:spMkLst>
        </pc:spChg>
      </pc:sldChg>
      <pc:sldChg chg="modSp mod modClrScheme chgLayout">
        <pc:chgData name="Bryce Wilson" userId="054b9244-3f81-41c1-8624-e3544ac32219" providerId="ADAL" clId="{5B124466-2F14-4E89-9337-DA260A7ACEE0}" dt="2021-07-26T18:53:45.053" v="167" actId="14100"/>
        <pc:sldMkLst>
          <pc:docMk/>
          <pc:sldMk cId="1231511555" sldId="371"/>
        </pc:sldMkLst>
        <pc:spChg chg="mod ord">
          <ac:chgData name="Bryce Wilson" userId="054b9244-3f81-41c1-8624-e3544ac32219" providerId="ADAL" clId="{5B124466-2F14-4E89-9337-DA260A7ACEE0}" dt="2021-07-26T18:52:53.590" v="163" actId="700"/>
          <ac:spMkLst>
            <pc:docMk/>
            <pc:sldMk cId="1231511555" sldId="371"/>
            <ac:spMk id="2" creationId="{00000000-0000-0000-0000-000000000000}"/>
          </ac:spMkLst>
        </pc:spChg>
        <pc:spChg chg="mod ord">
          <ac:chgData name="Bryce Wilson" userId="054b9244-3f81-41c1-8624-e3544ac32219" providerId="ADAL" clId="{5B124466-2F14-4E89-9337-DA260A7ACEE0}" dt="2021-07-26T18:53:45.053" v="167" actId="14100"/>
          <ac:spMkLst>
            <pc:docMk/>
            <pc:sldMk cId="1231511555" sldId="371"/>
            <ac:spMk id="3" creationId="{00000000-0000-0000-0000-000000000000}"/>
          </ac:spMkLst>
        </pc:spChg>
      </pc:sldChg>
      <pc:sldChg chg="modSp mod modClrScheme chgLayout">
        <pc:chgData name="Bryce Wilson" userId="054b9244-3f81-41c1-8624-e3544ac32219" providerId="ADAL" clId="{5B124466-2F14-4E89-9337-DA260A7ACEE0}" dt="2021-07-26T18:54:31.010" v="171" actId="1076"/>
        <pc:sldMkLst>
          <pc:docMk/>
          <pc:sldMk cId="3834727485" sldId="372"/>
        </pc:sldMkLst>
        <pc:spChg chg="mod ord">
          <ac:chgData name="Bryce Wilson" userId="054b9244-3f81-41c1-8624-e3544ac32219" providerId="ADAL" clId="{5B124466-2F14-4E89-9337-DA260A7ACEE0}" dt="2021-07-26T18:54:21.815" v="169" actId="700"/>
          <ac:spMkLst>
            <pc:docMk/>
            <pc:sldMk cId="3834727485" sldId="372"/>
            <ac:spMk id="2" creationId="{598AB4A5-FC30-4AC6-AD49-D828468288D2}"/>
          </ac:spMkLst>
        </pc:spChg>
        <pc:picChg chg="mod ord">
          <ac:chgData name="Bryce Wilson" userId="054b9244-3f81-41c1-8624-e3544ac32219" providerId="ADAL" clId="{5B124466-2F14-4E89-9337-DA260A7ACEE0}" dt="2021-07-26T18:54:31.010" v="171" actId="1076"/>
          <ac:picMkLst>
            <pc:docMk/>
            <pc:sldMk cId="3834727485" sldId="372"/>
            <ac:picMk id="1026" creationId="{47711796-FF3B-464B-87C6-A3907D712473}"/>
          </ac:picMkLst>
        </pc:picChg>
      </pc:sldChg>
      <pc:sldChg chg="modSp del mod modClrScheme delDesignElem chgLayout">
        <pc:chgData name="Bryce Wilson" userId="054b9244-3f81-41c1-8624-e3544ac32219" providerId="ADAL" clId="{5B124466-2F14-4E89-9337-DA260A7ACEE0}" dt="2021-07-26T18:57:51.742" v="192" actId="2696"/>
        <pc:sldMkLst>
          <pc:docMk/>
          <pc:sldMk cId="716595745" sldId="374"/>
        </pc:sldMkLst>
        <pc:spChg chg="mod ord">
          <ac:chgData name="Bryce Wilson" userId="054b9244-3f81-41c1-8624-e3544ac32219" providerId="ADAL" clId="{5B124466-2F14-4E89-9337-DA260A7ACEE0}" dt="2021-07-26T18:57:13.145" v="184" actId="14100"/>
          <ac:spMkLst>
            <pc:docMk/>
            <pc:sldMk cId="716595745" sldId="374"/>
            <ac:spMk id="4" creationId="{C0AF8CC6-442A-4290-AB06-E3DADCA50F93}"/>
          </ac:spMkLst>
        </pc:spChg>
        <pc:spChg chg="mod ord">
          <ac:chgData name="Bryce Wilson" userId="054b9244-3f81-41c1-8624-e3544ac32219" providerId="ADAL" clId="{5B124466-2F14-4E89-9337-DA260A7ACEE0}" dt="2021-07-26T18:57:32.076" v="191" actId="1076"/>
          <ac:spMkLst>
            <pc:docMk/>
            <pc:sldMk cId="716595745" sldId="374"/>
            <ac:spMk id="5" creationId="{0176C748-0FF7-4EF3-B2D3-13AA4A2AEFC1}"/>
          </ac:spMkLst>
        </pc:spChg>
      </pc:sldChg>
      <pc:sldChg chg="addSp delSp modSp new mod modClrScheme chgLayout">
        <pc:chgData name="Bryce Wilson" userId="054b9244-3f81-41c1-8624-e3544ac32219" providerId="ADAL" clId="{5B124466-2F14-4E89-9337-DA260A7ACEE0}" dt="2021-07-26T16:52:52.377" v="157" actId="20577"/>
        <pc:sldMkLst>
          <pc:docMk/>
          <pc:sldMk cId="2966425207" sldId="459"/>
        </pc:sldMkLst>
        <pc:spChg chg="del mod ord">
          <ac:chgData name="Bryce Wilson" userId="054b9244-3f81-41c1-8624-e3544ac32219" providerId="ADAL" clId="{5B124466-2F14-4E89-9337-DA260A7ACEE0}" dt="2021-07-26T16:38:43.564" v="1" actId="700"/>
          <ac:spMkLst>
            <pc:docMk/>
            <pc:sldMk cId="2966425207" sldId="459"/>
            <ac:spMk id="2" creationId="{07D77DA0-0EBD-4D42-8862-C4B043CC6893}"/>
          </ac:spMkLst>
        </pc:spChg>
        <pc:spChg chg="del mod ord">
          <ac:chgData name="Bryce Wilson" userId="054b9244-3f81-41c1-8624-e3544ac32219" providerId="ADAL" clId="{5B124466-2F14-4E89-9337-DA260A7ACEE0}" dt="2021-07-26T16:38:43.564" v="1" actId="700"/>
          <ac:spMkLst>
            <pc:docMk/>
            <pc:sldMk cId="2966425207" sldId="459"/>
            <ac:spMk id="3" creationId="{D583DB3C-C88A-42C2-9941-19E123B65E99}"/>
          </ac:spMkLst>
        </pc:spChg>
        <pc:spChg chg="add mod ord">
          <ac:chgData name="Bryce Wilson" userId="054b9244-3f81-41c1-8624-e3544ac32219" providerId="ADAL" clId="{5B124466-2F14-4E89-9337-DA260A7ACEE0}" dt="2021-07-26T16:46:37.595" v="151" actId="122"/>
          <ac:spMkLst>
            <pc:docMk/>
            <pc:sldMk cId="2966425207" sldId="459"/>
            <ac:spMk id="4" creationId="{7687EA33-2DA9-4C4D-9F6D-F1227E0DD9E1}"/>
          </ac:spMkLst>
        </pc:spChg>
        <pc:spChg chg="add del mod ord">
          <ac:chgData name="Bryce Wilson" userId="054b9244-3f81-41c1-8624-e3544ac32219" providerId="ADAL" clId="{5B124466-2F14-4E89-9337-DA260A7ACEE0}" dt="2021-07-26T16:41:22.331" v="89" actId="20577"/>
          <ac:spMkLst>
            <pc:docMk/>
            <pc:sldMk cId="2966425207" sldId="459"/>
            <ac:spMk id="5" creationId="{30CB9FBB-2932-42A2-A72F-AE42D4798C8B}"/>
          </ac:spMkLst>
        </pc:spChg>
        <pc:spChg chg="add mod ord">
          <ac:chgData name="Bryce Wilson" userId="054b9244-3f81-41c1-8624-e3544ac32219" providerId="ADAL" clId="{5B124466-2F14-4E89-9337-DA260A7ACEE0}" dt="2021-07-26T16:52:52.377" v="157" actId="20577"/>
          <ac:spMkLst>
            <pc:docMk/>
            <pc:sldMk cId="2966425207" sldId="459"/>
            <ac:spMk id="6" creationId="{B6104E64-634C-42DF-9DA5-47CD417B94F0}"/>
          </ac:spMkLst>
        </pc:spChg>
        <pc:picChg chg="add del mod">
          <ac:chgData name="Bryce Wilson" userId="054b9244-3f81-41c1-8624-e3544ac32219" providerId="ADAL" clId="{5B124466-2F14-4E89-9337-DA260A7ACEE0}" dt="2021-07-26T16:40:37.162" v="39"/>
          <ac:picMkLst>
            <pc:docMk/>
            <pc:sldMk cId="2966425207" sldId="459"/>
            <ac:picMk id="1026" creationId="{F868AA5F-C603-468E-9458-6F8AC9B3903F}"/>
          </ac:picMkLst>
        </pc:picChg>
        <pc:picChg chg="add mod">
          <ac:chgData name="Bryce Wilson" userId="054b9244-3f81-41c1-8624-e3544ac32219" providerId="ADAL" clId="{5B124466-2F14-4E89-9337-DA260A7ACEE0}" dt="2021-07-26T16:41:04.739" v="64" actId="1076"/>
          <ac:picMkLst>
            <pc:docMk/>
            <pc:sldMk cId="2966425207" sldId="459"/>
            <ac:picMk id="1028" creationId="{1286EAFE-2E1C-40A9-AE3E-B3A42EBB3E8E}"/>
          </ac:picMkLst>
        </pc:picChg>
        <pc:picChg chg="add mod">
          <ac:chgData name="Bryce Wilson" userId="054b9244-3f81-41c1-8624-e3544ac32219" providerId="ADAL" clId="{5B124466-2F14-4E89-9337-DA260A7ACEE0}" dt="2021-07-26T16:46:23.743" v="150" actId="14100"/>
          <ac:picMkLst>
            <pc:docMk/>
            <pc:sldMk cId="2966425207" sldId="459"/>
            <ac:picMk id="1030" creationId="{4F3AE1C6-379D-4B39-A875-FB96425616FC}"/>
          </ac:picMkLst>
        </pc:picChg>
      </pc:sldChg>
      <pc:sldChg chg="modSp mod modClrScheme chgLayout">
        <pc:chgData name="Bryce Wilson" userId="054b9244-3f81-41c1-8624-e3544ac32219" providerId="ADAL" clId="{5B124466-2F14-4E89-9337-DA260A7ACEE0}" dt="2021-07-26T18:55:44.455" v="176" actId="1076"/>
        <pc:sldMkLst>
          <pc:docMk/>
          <pc:sldMk cId="2789916949" sldId="460"/>
        </pc:sldMkLst>
        <pc:spChg chg="mod ord">
          <ac:chgData name="Bryce Wilson" userId="054b9244-3f81-41c1-8624-e3544ac32219" providerId="ADAL" clId="{5B124466-2F14-4E89-9337-DA260A7ACEE0}" dt="2021-07-26T18:55:37.954" v="175" actId="700"/>
          <ac:spMkLst>
            <pc:docMk/>
            <pc:sldMk cId="2789916949" sldId="460"/>
            <ac:spMk id="6" creationId="{2C2424E1-C746-4F87-B5A1-BC804B3E9843}"/>
          </ac:spMkLst>
        </pc:spChg>
        <pc:spChg chg="mod ord">
          <ac:chgData name="Bryce Wilson" userId="054b9244-3f81-41c1-8624-e3544ac32219" providerId="ADAL" clId="{5B124466-2F14-4E89-9337-DA260A7ACEE0}" dt="2021-07-26T18:55:37.954" v="175" actId="700"/>
          <ac:spMkLst>
            <pc:docMk/>
            <pc:sldMk cId="2789916949" sldId="460"/>
            <ac:spMk id="7" creationId="{FFC93955-B5C0-4D35-B0FE-E8E20A1F3D4D}"/>
          </ac:spMkLst>
        </pc:spChg>
        <pc:picChg chg="mod">
          <ac:chgData name="Bryce Wilson" userId="054b9244-3f81-41c1-8624-e3544ac32219" providerId="ADAL" clId="{5B124466-2F14-4E89-9337-DA260A7ACEE0}" dt="2021-07-26T18:55:44.455" v="176" actId="1076"/>
          <ac:picMkLst>
            <pc:docMk/>
            <pc:sldMk cId="2789916949" sldId="460"/>
            <ac:picMk id="10" creationId="{CEF3ACB0-D67C-4233-92B4-CFCCF1367BD3}"/>
          </ac:picMkLst>
        </pc:picChg>
      </pc:sldChg>
      <pc:sldMasterChg chg="delSldLayout">
        <pc:chgData name="Bryce Wilson" userId="054b9244-3f81-41c1-8624-e3544ac32219" providerId="ADAL" clId="{5B124466-2F14-4E89-9337-DA260A7ACEE0}" dt="2021-07-26T18:57:51.742" v="192" actId="2696"/>
        <pc:sldMasterMkLst>
          <pc:docMk/>
          <pc:sldMasterMk cId="779916890" sldId="2147483648"/>
        </pc:sldMasterMkLst>
        <pc:sldLayoutChg chg="del">
          <pc:chgData name="Bryce Wilson" userId="054b9244-3f81-41c1-8624-e3544ac32219" providerId="ADAL" clId="{5B124466-2F14-4E89-9337-DA260A7ACEE0}" dt="2021-07-26T18:57:51.742" v="192" actId="2696"/>
          <pc:sldLayoutMkLst>
            <pc:docMk/>
            <pc:sldMasterMk cId="779916890" sldId="2147483648"/>
            <pc:sldLayoutMk cId="1414177742" sldId="2147483671"/>
          </pc:sldLayoutMkLst>
        </pc:sldLayoutChg>
      </pc:sldMaster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1-07-26T10:09:00.940" idx="1">
    <p:pos x="7361" y="231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C425F-8FA1-ED41-9750-566E43DC890B}" type="datetimeFigureOut">
              <a:rPr lang="en-US" smtClean="0"/>
              <a:t>7/26/2021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E9C9F-63CA-1241-A502-713AB3FE430A}" type="slidenum">
              <a:rPr lang="en-US" smtClean="0"/>
              <a:t>‹#›</a:t>
            </a:fld>
            <a:endParaRPr lang="en-US"/>
          </a:p>
        </p:txBody>
      </p:sp>
    </p:spTree>
    <p:extLst>
      <p:ext uri="{BB962C8B-B14F-4D97-AF65-F5344CB8AC3E}">
        <p14:creationId xmlns:p14="http://schemas.microsoft.com/office/powerpoint/2010/main" val="1049279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4E086F0-3729-475A-B4E6-68A79A3CD49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6/24/2020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2020 School Finance Webinar</a:t>
            </a:r>
          </a:p>
        </p:txBody>
      </p:sp>
    </p:spTree>
    <p:extLst>
      <p:ext uri="{BB962C8B-B14F-4D97-AF65-F5344CB8AC3E}">
        <p14:creationId xmlns:p14="http://schemas.microsoft.com/office/powerpoint/2010/main" val="1340219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7F90B-79E6-408C-B324-54EADB1C281C}" type="slidenum">
              <a:rPr lang="en-US" smtClean="0"/>
              <a:t>24</a:t>
            </a:fld>
            <a:endParaRPr lang="en-US"/>
          </a:p>
        </p:txBody>
      </p:sp>
    </p:spTree>
    <p:extLst>
      <p:ext uri="{BB962C8B-B14F-4D97-AF65-F5344CB8AC3E}">
        <p14:creationId xmlns:p14="http://schemas.microsoft.com/office/powerpoint/2010/main" val="3885366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07F90B-79E6-408C-B324-54EADB1C281C}" type="slidenum">
              <a:rPr lang="en-US" smtClean="0"/>
              <a:t>25</a:t>
            </a:fld>
            <a:endParaRPr lang="en-US"/>
          </a:p>
        </p:txBody>
      </p:sp>
    </p:spTree>
    <p:extLst>
      <p:ext uri="{BB962C8B-B14F-4D97-AF65-F5344CB8AC3E}">
        <p14:creationId xmlns:p14="http://schemas.microsoft.com/office/powerpoint/2010/main" val="3831750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31</a:t>
            </a:fld>
            <a:endParaRPr lang="en-US"/>
          </a:p>
        </p:txBody>
      </p:sp>
    </p:spTree>
    <p:extLst>
      <p:ext uri="{BB962C8B-B14F-4D97-AF65-F5344CB8AC3E}">
        <p14:creationId xmlns:p14="http://schemas.microsoft.com/office/powerpoint/2010/main" val="284696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715963" y="1162050"/>
            <a:ext cx="5578475" cy="3138488"/>
          </a:xfrm>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RUSS END</a:t>
            </a:r>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31709" rtl="0" eaLnBrk="1" fontAlgn="auto" latinLnBrk="0" hangingPunct="1">
              <a:lnSpc>
                <a:spcPct val="100000"/>
              </a:lnSpc>
              <a:spcBef>
                <a:spcPts val="0"/>
              </a:spcBef>
              <a:spcAft>
                <a:spcPts val="0"/>
              </a:spcAft>
              <a:buClrTx/>
              <a:buSzTx/>
              <a:buFontTx/>
              <a:buNone/>
              <a:tabLst/>
              <a:defRPr/>
            </a:pPr>
            <a:fld id="{FBC0E21B-B8F7-45C9-B178-A4AED1F23AA7}" type="slidenum">
              <a:rPr kumimoji="0" lang="en-US" sz="1200" b="0" i="0" u="none" strike="noStrike" kern="1200" cap="none" spc="0" normalizeH="0" baseline="0" noProof="0">
                <a:ln>
                  <a:noFill/>
                </a:ln>
                <a:solidFill>
                  <a:prstClr val="black"/>
                </a:solidFill>
                <a:effectLst/>
                <a:uLnTx/>
                <a:uFillTx/>
                <a:latin typeface="Tahoma" pitchFamily="34" charset="0"/>
                <a:ea typeface="+mn-ea"/>
                <a:cs typeface="+mn-cs"/>
              </a:rPr>
              <a:pPr marL="0" marR="0" lvl="0" indent="0" algn="r" defTabSz="931709"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Tahoma" pitchFamily="34" charset="0"/>
              <a:ea typeface="+mn-ea"/>
              <a:cs typeface="+mn-cs"/>
            </a:endParaRPr>
          </a:p>
        </p:txBody>
      </p:sp>
      <p:sp>
        <p:nvSpPr>
          <p:cNvPr id="6" name="Header Placeholder 5"/>
          <p:cNvSpPr>
            <a:spLocks noGrp="1"/>
          </p:cNvSpPr>
          <p:nvPr>
            <p:ph type="hdr" sz="quarter" idx="11"/>
          </p:nvPr>
        </p:nvSpPr>
        <p:spPr/>
        <p:txBody>
          <a:bodyPr/>
          <a:lstStyle/>
          <a:p>
            <a:pPr marL="0" marR="0" lvl="0" indent="0" algn="l" defTabSz="9317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New Superintendent Orientation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ooter Placeholder 1"/>
          <p:cNvSpPr>
            <a:spLocks noGrp="1"/>
          </p:cNvSpPr>
          <p:nvPr>
            <p:ph type="ftr" sz="quarter" idx="12"/>
          </p:nvPr>
        </p:nvSpPr>
        <p:spPr/>
        <p:txBody>
          <a:bodyPr/>
          <a:lstStyle/>
          <a:p>
            <a:pPr marL="0" marR="0" lvl="0" indent="0" algn="l" defTabSz="9317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Nebraska Department of Education</a:t>
            </a:r>
          </a:p>
        </p:txBody>
      </p:sp>
      <p:sp>
        <p:nvSpPr>
          <p:cNvPr id="4" name="Date Placeholder 3"/>
          <p:cNvSpPr>
            <a:spLocks noGrp="1"/>
          </p:cNvSpPr>
          <p:nvPr>
            <p:ph type="dt" idx="13"/>
          </p:nvPr>
        </p:nvSpPr>
        <p:spPr/>
        <p:txBody>
          <a:bodyPr/>
          <a:lstStyle/>
          <a:p>
            <a:pPr marL="0" marR="0" lvl="0" indent="0" algn="r" defTabSz="931709"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7/19/2018</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9762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4E086F0-3729-475A-B4E6-68A79A3CD49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6/24/2020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2020 School Finance Webinar</a:t>
            </a:r>
          </a:p>
        </p:txBody>
      </p:sp>
    </p:spTree>
    <p:extLst>
      <p:ext uri="{BB962C8B-B14F-4D97-AF65-F5344CB8AC3E}">
        <p14:creationId xmlns:p14="http://schemas.microsoft.com/office/powerpoint/2010/main" val="37092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2020 School Finance Webinar</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6/24/2020</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9B440-9ECB-4143-8227-2E8A896122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969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12</a:t>
            </a:fld>
            <a:endParaRPr lang="en-US"/>
          </a:p>
        </p:txBody>
      </p:sp>
    </p:spTree>
    <p:extLst>
      <p:ext uri="{BB962C8B-B14F-4D97-AF65-F5344CB8AC3E}">
        <p14:creationId xmlns:p14="http://schemas.microsoft.com/office/powerpoint/2010/main" val="458482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4E086F0-3729-475A-B4E6-68A79A3CD49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6/24/2020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2020 School Finance Webinar</a:t>
            </a:r>
          </a:p>
        </p:txBody>
      </p:sp>
    </p:spTree>
    <p:extLst>
      <p:ext uri="{BB962C8B-B14F-4D97-AF65-F5344CB8AC3E}">
        <p14:creationId xmlns:p14="http://schemas.microsoft.com/office/powerpoint/2010/main" val="1591764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54E086F0-3729-475A-B4E6-68A79A3CD496}"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6/24/2020</a:t>
            </a:r>
          </a:p>
        </p:txBody>
      </p:sp>
      <p:sp>
        <p:nvSpPr>
          <p:cNvPr id="6" name="Header Placeholder 5"/>
          <p:cNvSpPr>
            <a:spLocks noGrp="1"/>
          </p:cNvSpPr>
          <p:nvPr>
            <p:ph type="hd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2020 School Finance Webinar</a:t>
            </a:r>
          </a:p>
        </p:txBody>
      </p:sp>
    </p:spTree>
    <p:extLst>
      <p:ext uri="{BB962C8B-B14F-4D97-AF65-F5344CB8AC3E}">
        <p14:creationId xmlns:p14="http://schemas.microsoft.com/office/powerpoint/2010/main" val="1051256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20</a:t>
            </a:fld>
            <a:endParaRPr lang="en-US"/>
          </a:p>
        </p:txBody>
      </p:sp>
    </p:spTree>
    <p:extLst>
      <p:ext uri="{BB962C8B-B14F-4D97-AF65-F5344CB8AC3E}">
        <p14:creationId xmlns:p14="http://schemas.microsoft.com/office/powerpoint/2010/main" val="219369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2020 School Finance Webinar</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6/24/2020</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9B440-9ECB-4143-8227-2E8A8961220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99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2E9C9F-63CA-1241-A502-713AB3FE430A}" type="slidenum">
              <a:rPr lang="en-US" smtClean="0"/>
              <a:t>23</a:t>
            </a:fld>
            <a:endParaRPr lang="en-US"/>
          </a:p>
        </p:txBody>
      </p:sp>
    </p:spTree>
    <p:extLst>
      <p:ext uri="{BB962C8B-B14F-4D97-AF65-F5344CB8AC3E}">
        <p14:creationId xmlns:p14="http://schemas.microsoft.com/office/powerpoint/2010/main" val="4261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489704"/>
            <a:ext cx="10930466" cy="2027976"/>
          </a:xfrm>
        </p:spPr>
        <p:txBody>
          <a:bodyPr anchor="b"/>
          <a:lstStyle>
            <a:lvl1pPr algn="ctr">
              <a:defRPr sz="60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35001" y="4834467"/>
            <a:ext cx="10930466" cy="1204195"/>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4630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3104" y="1285591"/>
            <a:ext cx="5359652" cy="2381061"/>
          </a:xfrm>
        </p:spPr>
        <p:txBody>
          <a:bodyPr anchor="t"/>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283104" y="3920150"/>
            <a:ext cx="5359652"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7131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8322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83104" y="1285591"/>
            <a:ext cx="5359652" cy="2381061"/>
          </a:xfrm>
        </p:spPr>
        <p:txBody>
          <a:bodyPr anchor="b"/>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283104" y="3920150"/>
            <a:ext cx="5359652"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0125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051832" y="1032094"/>
            <a:ext cx="5712737" cy="3014805"/>
          </a:xfrm>
        </p:spPr>
        <p:txBody>
          <a:bodyPr anchor="t"/>
          <a:lstStyle>
            <a:lvl1pPr algn="ctr">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051832" y="4137433"/>
            <a:ext cx="5712737" cy="173826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76389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5383"/>
            <a:ext cx="8475112" cy="1803006"/>
          </a:xfrm>
        </p:spPr>
        <p:txBody>
          <a:bodyPr anchor="t"/>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2063546"/>
            <a:ext cx="8475112" cy="126812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10209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16198" y="1374758"/>
            <a:ext cx="7180467" cy="5207109"/>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7015757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0903" y="977774"/>
            <a:ext cx="3811509" cy="4916031"/>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381604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64176" y="3585172"/>
            <a:ext cx="5368705" cy="3422209"/>
          </a:xfrm>
        </p:spPr>
        <p:txBody>
          <a:bodyPr anchor="t"/>
          <a:lstStyle>
            <a:lvl1pPr>
              <a:defRPr sz="6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128805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5410200"/>
            <a:ext cx="121920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a:off x="350205" y="5410201"/>
            <a:ext cx="11727118" cy="1447800"/>
          </a:xfrm>
        </p:spPr>
        <p:txBody>
          <a:bodyPr/>
          <a:lstStyle>
            <a:lvl1pPr>
              <a:defRPr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493874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20034" y="12043"/>
            <a:ext cx="9734659" cy="1325563"/>
          </a:xfrm>
        </p:spPr>
        <p:txBody>
          <a:bodyPr/>
          <a:lstStyle>
            <a:lvl1pPr algn="ct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89629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0202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1"/>
            <a:ext cx="11425473" cy="1015999"/>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47291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8718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4524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299" y="347133"/>
            <a:ext cx="11425473" cy="9398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9299" y="1447800"/>
            <a:ext cx="11425473" cy="50038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6206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1801" y="397933"/>
            <a:ext cx="5029200" cy="6050992"/>
          </a:xfrm>
        </p:spPr>
        <p:txBody>
          <a:bodyPr anchor="t"/>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307667" y="397934"/>
            <a:ext cx="5507105" cy="605099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053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21267" y="2167467"/>
            <a:ext cx="10540999" cy="4080933"/>
          </a:xfrm>
        </p:spPr>
        <p:txBody>
          <a:bodyPr>
            <a:normAutofit/>
          </a:bodyPr>
          <a:lstStyle>
            <a:lvl1pPr algn="ctr">
              <a:defRPr sz="7200">
                <a:solidFill>
                  <a:schemeClr val="tx1"/>
                </a:solidFill>
              </a:defRPr>
            </a:lvl1pPr>
          </a:lstStyle>
          <a:p>
            <a:r>
              <a:rPr lang="en-US" dirty="0"/>
              <a:t>Thank you!</a:t>
            </a:r>
          </a:p>
        </p:txBody>
      </p:sp>
    </p:spTree>
    <p:extLst>
      <p:ext uri="{BB962C8B-B14F-4D97-AF65-F5344CB8AC3E}">
        <p14:creationId xmlns:p14="http://schemas.microsoft.com/office/powerpoint/2010/main" val="894774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CBE19839-9A15-9240-A47A-520DE2FBAC43}" type="slidenum">
              <a:rPr kumimoji="0" lang="en-US" sz="1200" b="0" i="0" u="none" strike="noStrike" kern="1200" cap="none" spc="0" normalizeH="0" baseline="0" noProof="0" smtClean="0">
                <a:ln>
                  <a:noFill/>
                </a:ln>
                <a:solidFill>
                  <a:srgbClr val="1F1646">
                    <a:tint val="75000"/>
                  </a:srgbClr>
                </a:solidFill>
                <a:effectLst/>
                <a:uLnTx/>
                <a:uFillTx/>
                <a:latin typeface="Palatino Linotype" panose="02040502050505030304"/>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1F1646">
                  <a:tint val="75000"/>
                </a:srgbClr>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1393978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25383"/>
            <a:ext cx="8475112" cy="1803006"/>
          </a:xfrm>
        </p:spPr>
        <p:txBody>
          <a:bodyPr anchor="t"/>
          <a:lstStyle>
            <a:lvl1pPr>
              <a:defRPr sz="60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2063546"/>
            <a:ext cx="8475112" cy="1268129"/>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88177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299" y="338666"/>
            <a:ext cx="11425473" cy="98213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89299" y="1469571"/>
            <a:ext cx="11425473" cy="47073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9916890"/>
      </p:ext>
    </p:extLst>
  </p:cSld>
  <p:clrMap bg1="lt1" tx1="dk1" bg2="lt2" tx2="dk2" accent1="accent1" accent2="accent2" accent3="accent3" accent4="accent4" accent5="accent5" accent6="accent6" hlink="hlink" folHlink="folHlink"/>
  <p:sldLayoutIdLst>
    <p:sldLayoutId id="2147483660" r:id="rId1"/>
    <p:sldLayoutId id="2147483650" r:id="rId2"/>
    <p:sldLayoutId id="2147483666" r:id="rId3"/>
    <p:sldLayoutId id="2147483668" r:id="rId4"/>
    <p:sldLayoutId id="2147483669" r:id="rId5"/>
    <p:sldLayoutId id="2147483667" r:id="rId6"/>
    <p:sldLayoutId id="2147483662" r:id="rId7"/>
    <p:sldLayoutId id="2147483670" r:id="rId8"/>
    <p:sldLayoutId id="2147483672" r:id="rId9"/>
  </p:sldLayoutIdLst>
  <p:txStyles>
    <p:titleStyle>
      <a:lvl1pPr algn="l" defTabSz="914400" rtl="0" eaLnBrk="1" latinLnBrk="0" hangingPunct="1">
        <a:lnSpc>
          <a:spcPct val="90000"/>
        </a:lnSpc>
        <a:spcBef>
          <a:spcPct val="0"/>
        </a:spcBef>
        <a:buNone/>
        <a:defRPr sz="4400" b="1" kern="1200">
          <a:solidFill>
            <a:schemeClr val="accent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38682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nep.education.ne.gov/"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0.gif"/></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mailto:bryce.wilson@nebraska.gov" TargetMode="External"/><Relationship Id="rId7" Type="http://schemas.openxmlformats.org/officeDocument/2006/relationships/hyperlink" Target="mailto:stephanie.degroot@nebraska.gov"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Michelle.cartwright@nebraska.gov" TargetMode="External"/><Relationship Id="rId5" Type="http://schemas.openxmlformats.org/officeDocument/2006/relationships/hyperlink" Target="mailto:janice.eret@nebraska.gov" TargetMode="External"/><Relationship Id="rId4" Type="http://schemas.openxmlformats.org/officeDocument/2006/relationships/hyperlink" Target="mailto:kevin.lyons@Nebraska.gov"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gif"/><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5001" y="2200455"/>
            <a:ext cx="10930466" cy="2027976"/>
          </a:xfrm>
        </p:spPr>
        <p:txBody>
          <a:bodyPr/>
          <a:lstStyle/>
          <a:p>
            <a:r>
              <a:rPr lang="en-US" dirty="0">
                <a:effectLst>
                  <a:outerShdw blurRad="38100" dist="38100" dir="2700000" algn="tl">
                    <a:srgbClr val="000000">
                      <a:alpha val="43137"/>
                    </a:srgbClr>
                  </a:outerShdw>
                </a:effectLst>
              </a:rPr>
              <a:t>SCHOOL FINANCE UPDATE</a:t>
            </a:r>
          </a:p>
        </p:txBody>
      </p:sp>
      <p:sp>
        <p:nvSpPr>
          <p:cNvPr id="3" name="Subtitle 2"/>
          <p:cNvSpPr>
            <a:spLocks noGrp="1"/>
          </p:cNvSpPr>
          <p:nvPr>
            <p:ph type="subTitle" idx="1"/>
          </p:nvPr>
        </p:nvSpPr>
        <p:spPr/>
        <p:txBody>
          <a:bodyPr>
            <a:normAutofit/>
          </a:bodyPr>
          <a:lstStyle/>
          <a:p>
            <a:r>
              <a:rPr lang="en-US" sz="3600" i="1" dirty="0"/>
              <a:t>Bryce Wilson and Kevin Lyons</a:t>
            </a:r>
          </a:p>
        </p:txBody>
      </p:sp>
    </p:spTree>
    <p:extLst>
      <p:ext uri="{BB962C8B-B14F-4D97-AF65-F5344CB8AC3E}">
        <p14:creationId xmlns:p14="http://schemas.microsoft.com/office/powerpoint/2010/main" val="1024136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0298" y="1819071"/>
            <a:ext cx="5701122" cy="5234871"/>
          </a:xfrm>
        </p:spPr>
        <p:txBody>
          <a:bodyPr>
            <a:normAutofit/>
          </a:bodyPr>
          <a:lstStyle/>
          <a:p>
            <a:pPr marL="0" indent="0" algn="ctr">
              <a:buNone/>
            </a:pPr>
            <a:r>
              <a:rPr lang="en-US" sz="3600" dirty="0"/>
              <a:t>Call in to set up an appointment for budget help</a:t>
            </a:r>
            <a:endParaRPr lang="en-US" sz="1000" dirty="0"/>
          </a:p>
          <a:p>
            <a:pPr marL="0" indent="0">
              <a:buNone/>
            </a:pPr>
            <a:r>
              <a:rPr lang="en-US" sz="1000" b="1" dirty="0"/>
              <a:t>		    </a:t>
            </a:r>
          </a:p>
          <a:p>
            <a:pPr marL="0" indent="0">
              <a:buNone/>
            </a:pPr>
            <a:r>
              <a:rPr lang="en-US" sz="3600" b="1" i="1" dirty="0"/>
              <a:t>                    or</a:t>
            </a:r>
          </a:p>
          <a:p>
            <a:pPr marL="0" indent="0">
              <a:buNone/>
            </a:pPr>
            <a:endParaRPr lang="en-US" sz="1050" b="1" i="1" dirty="0"/>
          </a:p>
          <a:p>
            <a:pPr marL="0" indent="0" algn="ctr">
              <a:buNone/>
            </a:pPr>
            <a:r>
              <a:rPr lang="en-US" sz="3600" dirty="0"/>
              <a:t>Email in budget and set up a Zoom to discuss</a:t>
            </a:r>
          </a:p>
        </p:txBody>
      </p:sp>
      <p:sp>
        <p:nvSpPr>
          <p:cNvPr id="6" name="Title 1"/>
          <p:cNvSpPr>
            <a:spLocks noGrp="1"/>
          </p:cNvSpPr>
          <p:nvPr>
            <p:ph type="title"/>
          </p:nvPr>
        </p:nvSpPr>
        <p:spPr>
          <a:xfrm>
            <a:off x="195942" y="206364"/>
            <a:ext cx="11756571" cy="1020762"/>
          </a:xfrm>
        </p:spPr>
        <p:txBody>
          <a:bodyPr>
            <a:normAutofit/>
          </a:bodyPr>
          <a:lstStyle/>
          <a:p>
            <a:pPr algn="ctr">
              <a:defRPr/>
            </a:pPr>
            <a:r>
              <a:rPr lang="en-US" sz="4800" b="1" dirty="0">
                <a:solidFill>
                  <a:schemeClr val="tx1"/>
                </a:solidFill>
              </a:rPr>
              <a:t>Budget Assistance</a:t>
            </a:r>
          </a:p>
        </p:txBody>
      </p:sp>
      <p:pic>
        <p:nvPicPr>
          <p:cNvPr id="4098" name="Picture 2" descr="Image result for budget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980" y="1819071"/>
            <a:ext cx="3733800" cy="3977991"/>
          </a:xfrm>
          <a:prstGeom prst="rect">
            <a:avLst/>
          </a:prstGeom>
          <a:noFill/>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337388" y="1561782"/>
            <a:ext cx="2133600" cy="1143000"/>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Rectangle 8"/>
          <p:cNvSpPr/>
          <p:nvPr/>
        </p:nvSpPr>
        <p:spPr>
          <a:xfrm>
            <a:off x="1838954" y="5367528"/>
            <a:ext cx="3581191" cy="423673"/>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Rectangle 7">
            <a:extLst>
              <a:ext uri="{FF2B5EF4-FFF2-40B4-BE49-F238E27FC236}">
                <a16:creationId xmlns:a16="http://schemas.microsoft.com/office/drawing/2014/main" id="{EF013283-9E40-43D6-A760-D60C1E950CEC}"/>
              </a:ext>
            </a:extLst>
          </p:cNvPr>
          <p:cNvSpPr/>
          <p:nvPr/>
        </p:nvSpPr>
        <p:spPr>
          <a:xfrm>
            <a:off x="270588" y="4665407"/>
            <a:ext cx="2133600" cy="1143000"/>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469726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89964"/>
          </a:xfrm>
        </p:spPr>
        <p:txBody>
          <a:bodyPr/>
          <a:lstStyle/>
          <a:p>
            <a:pPr algn="ctr"/>
            <a:r>
              <a:rPr lang="en-US" b="1" dirty="0">
                <a:effectLst>
                  <a:outerShdw blurRad="38100" dist="38100" dir="2700000" algn="tl">
                    <a:srgbClr val="000000">
                      <a:alpha val="43137"/>
                    </a:srgbClr>
                  </a:outerShdw>
                </a:effectLst>
              </a:rPr>
              <a:t>Budgeting Reminders</a:t>
            </a:r>
          </a:p>
        </p:txBody>
      </p:sp>
      <p:sp>
        <p:nvSpPr>
          <p:cNvPr id="3" name="Content Placeholder 2"/>
          <p:cNvSpPr>
            <a:spLocks noGrp="1"/>
          </p:cNvSpPr>
          <p:nvPr>
            <p:ph sz="half" idx="1"/>
          </p:nvPr>
        </p:nvSpPr>
        <p:spPr>
          <a:xfrm>
            <a:off x="265153" y="1731647"/>
            <a:ext cx="5773310" cy="4606980"/>
          </a:xfrm>
        </p:spPr>
        <p:txBody>
          <a:bodyPr>
            <a:normAutofit/>
          </a:bodyPr>
          <a:lstStyle/>
          <a:p>
            <a:pPr marL="0" indent="0">
              <a:buNone/>
            </a:pPr>
            <a:r>
              <a:rPr lang="en-US" sz="3000" dirty="0">
                <a:latin typeface="Calibri" panose="020F0502020204030204" pitchFamily="34" charset="0"/>
                <a:cs typeface="Calibri" panose="020F0502020204030204" pitchFamily="34" charset="0"/>
              </a:rPr>
              <a:t>Enter the correct State Aid Amount from State Aid Certification Document  </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pPr marL="457200" lvl="1" indent="0">
              <a:buNone/>
            </a:pPr>
            <a:endParaRPr lang="en-US" sz="1000" i="1" dirty="0">
              <a:latin typeface="Calibri" panose="020F0502020204030204" pitchFamily="34" charset="0"/>
              <a:cs typeface="Calibri" panose="020F0502020204030204" pitchFamily="34" charset="0"/>
            </a:endParaRPr>
          </a:p>
          <a:p>
            <a:pPr marL="0" indent="0">
              <a:buNone/>
            </a:pPr>
            <a:r>
              <a:rPr lang="en-US" sz="3000" dirty="0">
                <a:latin typeface="Calibri" panose="020F0502020204030204" pitchFamily="34" charset="0"/>
                <a:cs typeface="Calibri" panose="020F0502020204030204" pitchFamily="34" charset="0"/>
              </a:rPr>
              <a:t>Use Property Tax Resolution in budget document</a:t>
            </a:r>
          </a:p>
          <a:p>
            <a:pPr lvl="1"/>
            <a:r>
              <a:rPr lang="en-US" sz="2600" i="1" dirty="0">
                <a:latin typeface="Calibri" panose="020F0502020204030204" pitchFamily="34" charset="0"/>
                <a:cs typeface="Calibri" panose="020F0502020204030204" pitchFamily="34" charset="0"/>
              </a:rPr>
              <a:t>Budget Spreadsheet pulls in levy info and percentage changes</a:t>
            </a:r>
          </a:p>
        </p:txBody>
      </p:sp>
      <p:sp>
        <p:nvSpPr>
          <p:cNvPr id="4" name="Content Placeholder 3"/>
          <p:cNvSpPr>
            <a:spLocks noGrp="1"/>
          </p:cNvSpPr>
          <p:nvPr>
            <p:ph sz="half" idx="2"/>
          </p:nvPr>
        </p:nvSpPr>
        <p:spPr>
          <a:xfrm>
            <a:off x="6372808" y="1728472"/>
            <a:ext cx="5773310" cy="4606980"/>
          </a:xfrm>
        </p:spPr>
        <p:txBody>
          <a:bodyPr>
            <a:normAutofit/>
          </a:bodyPr>
          <a:lstStyle/>
          <a:p>
            <a:pPr marL="0" indent="0">
              <a:buNone/>
            </a:pPr>
            <a:r>
              <a:rPr lang="en-US" sz="3000" dirty="0">
                <a:latin typeface="Calibri" panose="020F0502020204030204" pitchFamily="34" charset="0"/>
                <a:cs typeface="Calibri" panose="020F0502020204030204" pitchFamily="34" charset="0"/>
              </a:rPr>
              <a:t>County Treasurer’s Balance</a:t>
            </a:r>
          </a:p>
          <a:p>
            <a:pPr lvl="1"/>
            <a:r>
              <a:rPr lang="en-US" sz="2800" i="1" dirty="0">
                <a:latin typeface="Calibri" panose="020F0502020204030204" pitchFamily="34" charset="0"/>
                <a:cs typeface="Calibri" panose="020F0502020204030204" pitchFamily="34" charset="0"/>
              </a:rPr>
              <a:t>Estimate from prior years</a:t>
            </a:r>
            <a:endParaRPr lang="en-US" sz="800" i="1" dirty="0">
              <a:latin typeface="Calibri" panose="020F0502020204030204" pitchFamily="34" charset="0"/>
              <a:cs typeface="Calibri" panose="020F0502020204030204" pitchFamily="34" charset="0"/>
            </a:endParaRPr>
          </a:p>
          <a:p>
            <a:pPr lvl="1"/>
            <a:endParaRPr lang="en-US" sz="800" dirty="0">
              <a:latin typeface="Calibri" panose="020F0502020204030204" pitchFamily="34" charset="0"/>
              <a:cs typeface="Calibri" panose="020F0502020204030204" pitchFamily="34" charset="0"/>
            </a:endParaRPr>
          </a:p>
          <a:p>
            <a:pPr marL="0" indent="0">
              <a:buNone/>
            </a:pPr>
            <a:r>
              <a:rPr lang="en-US" sz="3000" dirty="0">
                <a:latin typeface="Calibri" panose="020F0502020204030204" pitchFamily="34" charset="0"/>
                <a:cs typeface="Calibri" panose="020F0502020204030204" pitchFamily="34" charset="0"/>
              </a:rPr>
              <a:t>Beginning and Ending Balances</a:t>
            </a:r>
          </a:p>
          <a:p>
            <a:pPr lvl="1"/>
            <a:r>
              <a:rPr lang="en-US" sz="2800" i="1" dirty="0">
                <a:latin typeface="Calibri" panose="020F0502020204030204" pitchFamily="34" charset="0"/>
                <a:cs typeface="Calibri" panose="020F0502020204030204" pitchFamily="34" charset="0"/>
              </a:rPr>
              <a:t>Use actual balances from audit</a:t>
            </a:r>
            <a:endParaRPr lang="en-US" sz="800" i="1" dirty="0">
              <a:latin typeface="Calibri" panose="020F0502020204030204" pitchFamily="34" charset="0"/>
              <a:cs typeface="Calibri" panose="020F0502020204030204" pitchFamily="34" charset="0"/>
            </a:endParaRPr>
          </a:p>
          <a:p>
            <a:pPr marL="457200" lvl="1" indent="0">
              <a:buNone/>
            </a:pPr>
            <a:endParaRPr lang="en-US" sz="800" i="1" dirty="0">
              <a:latin typeface="Calibri" panose="020F0502020204030204" pitchFamily="34" charset="0"/>
              <a:cs typeface="Calibri" panose="020F0502020204030204" pitchFamily="34" charset="0"/>
            </a:endParaRPr>
          </a:p>
          <a:p>
            <a:pPr marL="0" indent="0">
              <a:buNone/>
            </a:pPr>
            <a:r>
              <a:rPr lang="en-US" sz="3000" i="1" dirty="0">
                <a:latin typeface="Calibri" panose="020F0502020204030204" pitchFamily="34" charset="0"/>
                <a:cs typeface="Calibri" panose="020F0502020204030204" pitchFamily="34" charset="0"/>
              </a:rPr>
              <a:t>Second column of worksheet can be used to reach the desired levy.</a:t>
            </a:r>
          </a:p>
          <a:p>
            <a:pPr marL="0" indent="0">
              <a:buNone/>
            </a:pPr>
            <a:endParaRPr lang="en-US" sz="800" dirty="0">
              <a:latin typeface="Calibri" panose="020F0502020204030204" pitchFamily="34" charset="0"/>
              <a:cs typeface="Calibri" panose="020F0502020204030204" pitchFamily="34" charset="0"/>
            </a:endParaRPr>
          </a:p>
          <a:p>
            <a:pPr marL="0" indent="0">
              <a:buNone/>
            </a:pPr>
            <a:r>
              <a:rPr lang="en-US" sz="3000" dirty="0">
                <a:latin typeface="Calibri" panose="020F0502020204030204" pitchFamily="34" charset="0"/>
                <a:cs typeface="Calibri" panose="020F0502020204030204" pitchFamily="34" charset="0"/>
              </a:rPr>
              <a:t>Motor Vehicle Taxes</a:t>
            </a:r>
          </a:p>
          <a:p>
            <a:pPr lvl="1"/>
            <a:r>
              <a:rPr lang="en-US" sz="2800" i="1" dirty="0">
                <a:latin typeface="Calibri" panose="020F0502020204030204" pitchFamily="34" charset="0"/>
                <a:cs typeface="Calibri" panose="020F0502020204030204" pitchFamily="34" charset="0"/>
              </a:rPr>
              <a:t>Similar to previous year</a:t>
            </a:r>
          </a:p>
          <a:p>
            <a:pPr marL="0" indent="0">
              <a:buNone/>
            </a:pPr>
            <a:endParaRPr lang="en-US" sz="3000" i="1"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3"/>
          <a:stretch>
            <a:fillRect/>
          </a:stretch>
        </p:blipFill>
        <p:spPr>
          <a:xfrm>
            <a:off x="441627" y="3033594"/>
            <a:ext cx="5451437" cy="1001543"/>
          </a:xfrm>
          <a:prstGeom prst="rect">
            <a:avLst/>
          </a:prstGeom>
        </p:spPr>
      </p:pic>
      <p:sp>
        <p:nvSpPr>
          <p:cNvPr id="7" name="Rounded Rectangle 6"/>
          <p:cNvSpPr/>
          <p:nvPr/>
        </p:nvSpPr>
        <p:spPr>
          <a:xfrm>
            <a:off x="441627" y="3429000"/>
            <a:ext cx="5451437" cy="358436"/>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a:ea typeface="+mn-ea"/>
              <a:cs typeface="+mn-cs"/>
            </a:endParaRPr>
          </a:p>
        </p:txBody>
      </p:sp>
    </p:spTree>
    <p:extLst>
      <p:ext uri="{BB962C8B-B14F-4D97-AF65-F5344CB8AC3E}">
        <p14:creationId xmlns:p14="http://schemas.microsoft.com/office/powerpoint/2010/main" val="2556119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151221" y="-18660"/>
            <a:ext cx="4977976" cy="1042378"/>
          </a:xfrm>
        </p:spPr>
        <p:txBody>
          <a:bodyPr>
            <a:normAutofit/>
          </a:bodyPr>
          <a:lstStyle/>
          <a:p>
            <a:r>
              <a:rPr lang="en-US" b="1" dirty="0">
                <a:solidFill>
                  <a:srgbClr val="000000"/>
                </a:solidFill>
                <a:effectLst>
                  <a:outerShdw blurRad="38100" dist="38100" dir="2700000" algn="tl">
                    <a:srgbClr val="000000">
                      <a:alpha val="43137"/>
                    </a:srgbClr>
                  </a:outerShdw>
                </a:effectLst>
              </a:rPr>
              <a:t>2021 Legislation</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5041832" y="849086"/>
            <a:ext cx="7232536" cy="6008914"/>
          </a:xfrm>
        </p:spPr>
        <p:txBody>
          <a:bodyPr anchor="ctr">
            <a:normAutofit fontScale="92500" lnSpcReduction="10000"/>
          </a:bodyPr>
          <a:lstStyle/>
          <a:p>
            <a:r>
              <a:rPr lang="en-US" sz="2400" b="1" dirty="0">
                <a:solidFill>
                  <a:srgbClr val="000000"/>
                </a:solidFill>
              </a:rPr>
              <a:t>LB 528 – Requires each district to include in their hearing notice a link to the Nebraska Education Profile (NEP) website.</a:t>
            </a:r>
          </a:p>
          <a:p>
            <a:pPr lvl="1"/>
            <a:r>
              <a:rPr lang="en-US" sz="2200" dirty="0">
                <a:solidFill>
                  <a:srgbClr val="000000"/>
                </a:solidFill>
              </a:rPr>
              <a:t>Provides information related to statewide receipts/expenditures</a:t>
            </a:r>
          </a:p>
          <a:p>
            <a:pPr lvl="1"/>
            <a:r>
              <a:rPr lang="en-US" sz="2200" dirty="0">
                <a:solidFill>
                  <a:srgbClr val="000000"/>
                </a:solidFill>
              </a:rPr>
              <a:t>Compares cost per pupil and performance with other schools</a:t>
            </a:r>
          </a:p>
          <a:p>
            <a:pPr lvl="1"/>
            <a:r>
              <a:rPr lang="en-US" sz="2200" dirty="0">
                <a:solidFill>
                  <a:srgbClr val="000000"/>
                </a:solidFill>
                <a:hlinkClick r:id="rId4"/>
              </a:rPr>
              <a:t>https://nep.education.ne.gov/</a:t>
            </a:r>
            <a:endParaRPr lang="en-US" sz="900" dirty="0">
              <a:solidFill>
                <a:srgbClr val="000000"/>
              </a:solidFill>
            </a:endParaRPr>
          </a:p>
          <a:p>
            <a:r>
              <a:rPr lang="en-US" sz="2400" b="1" dirty="0">
                <a:solidFill>
                  <a:srgbClr val="000000"/>
                </a:solidFill>
              </a:rPr>
              <a:t>LB 644 – Property Tax Request Act</a:t>
            </a:r>
          </a:p>
          <a:p>
            <a:pPr lvl="1"/>
            <a:r>
              <a:rPr lang="en-US" sz="2200" dirty="0">
                <a:solidFill>
                  <a:srgbClr val="000000"/>
                </a:solidFill>
              </a:rPr>
              <a:t>Requires joint public hearing if increasing tax request more than 2.5% plus real growth</a:t>
            </a:r>
          </a:p>
          <a:p>
            <a:pPr lvl="1"/>
            <a:r>
              <a:rPr lang="en-US" sz="2200" dirty="0">
                <a:solidFill>
                  <a:srgbClr val="000000"/>
                </a:solidFill>
              </a:rPr>
              <a:t>Requires post card/mailing sent to all property taxpayers</a:t>
            </a:r>
          </a:p>
          <a:p>
            <a:pPr lvl="1"/>
            <a:r>
              <a:rPr lang="en-US" sz="2200" dirty="0">
                <a:solidFill>
                  <a:srgbClr val="000000"/>
                </a:solidFill>
              </a:rPr>
              <a:t>Changes filing date to September 30th</a:t>
            </a:r>
          </a:p>
          <a:p>
            <a:pPr lvl="1"/>
            <a:r>
              <a:rPr lang="en-US" sz="2200" dirty="0">
                <a:solidFill>
                  <a:srgbClr val="000000"/>
                </a:solidFill>
              </a:rPr>
              <a:t>Goes into effect for the 22/23 budget.</a:t>
            </a:r>
            <a:endParaRPr lang="en-US" sz="900" dirty="0">
              <a:solidFill>
                <a:srgbClr val="000000"/>
              </a:solidFill>
            </a:endParaRPr>
          </a:p>
          <a:p>
            <a:r>
              <a:rPr lang="en-US" sz="2400" b="1" dirty="0">
                <a:solidFill>
                  <a:srgbClr val="000000"/>
                </a:solidFill>
              </a:rPr>
              <a:t>LB 2 – Changes the valuation of Ag/Horticultural land for bond purposes</a:t>
            </a:r>
          </a:p>
          <a:p>
            <a:pPr lvl="1"/>
            <a:r>
              <a:rPr lang="en-US" sz="2000" dirty="0">
                <a:solidFill>
                  <a:srgbClr val="000000"/>
                </a:solidFill>
              </a:rPr>
              <a:t>Ag/Horticultural valuations for bonding purposes are now 50% compared to 75% for other taxing purposes.</a:t>
            </a:r>
          </a:p>
        </p:txBody>
      </p:sp>
      <p:pic>
        <p:nvPicPr>
          <p:cNvPr id="5" name="Picture 4">
            <a:extLst>
              <a:ext uri="{FF2B5EF4-FFF2-40B4-BE49-F238E27FC236}">
                <a16:creationId xmlns:a16="http://schemas.microsoft.com/office/drawing/2014/main" id="{85D47A71-1ED0-42CE-9E17-D56E9C5D53C4}"/>
              </a:ext>
            </a:extLst>
          </p:cNvPr>
          <p:cNvPicPr>
            <a:picLocks noChangeAspect="1"/>
          </p:cNvPicPr>
          <p:nvPr/>
        </p:nvPicPr>
        <p:blipFill>
          <a:blip r:embed="rId5"/>
          <a:stretch>
            <a:fillRect/>
          </a:stretch>
        </p:blipFill>
        <p:spPr>
          <a:xfrm>
            <a:off x="-41394" y="1880138"/>
            <a:ext cx="4928759" cy="3079102"/>
          </a:xfrm>
          <a:prstGeom prst="rect">
            <a:avLst/>
          </a:prstGeom>
          <a:effectLst>
            <a:softEdge rad="292100"/>
          </a:effectLst>
        </p:spPr>
      </p:pic>
    </p:spTree>
    <p:extLst>
      <p:ext uri="{BB962C8B-B14F-4D97-AF65-F5344CB8AC3E}">
        <p14:creationId xmlns:p14="http://schemas.microsoft.com/office/powerpoint/2010/main" val="1638666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5"/>
                </a:solidFill>
              </a:rPr>
              <a:t>AFR Test Site</a:t>
            </a:r>
            <a:endParaRPr lang="en-US" dirty="0">
              <a:solidFill>
                <a:schemeClr val="accent5"/>
              </a:solidFill>
            </a:endParaRPr>
          </a:p>
        </p:txBody>
      </p:sp>
      <p:sp>
        <p:nvSpPr>
          <p:cNvPr id="3" name="Content Placeholder 2"/>
          <p:cNvSpPr>
            <a:spLocks noGrp="1"/>
          </p:cNvSpPr>
          <p:nvPr>
            <p:ph idx="1"/>
          </p:nvPr>
        </p:nvSpPr>
        <p:spPr>
          <a:xfrm>
            <a:off x="389299" y="1744824"/>
            <a:ext cx="11425473" cy="4706776"/>
          </a:xfrm>
        </p:spPr>
        <p:txBody>
          <a:bodyPr>
            <a:normAutofit/>
          </a:bodyPr>
          <a:lstStyle/>
          <a:p>
            <a:pPr marL="457200" indent="-457200">
              <a:buFont typeface="Arial" panose="020B0604020202020204" pitchFamily="34" charset="0"/>
              <a:buChar char="•"/>
            </a:pPr>
            <a:r>
              <a:rPr lang="en-US" sz="3600" dirty="0"/>
              <a:t>Upload test file into test site when available</a:t>
            </a:r>
          </a:p>
          <a:p>
            <a:endParaRPr lang="en-US" sz="1400" dirty="0"/>
          </a:p>
          <a:p>
            <a:pPr marL="1028700" lvl="1" indent="-571500">
              <a:buFont typeface="Wingdings" panose="05000000000000000000" pitchFamily="2" charset="2"/>
              <a:buChar char="ü"/>
            </a:pPr>
            <a:r>
              <a:rPr lang="en-US" sz="3200" i="1" dirty="0"/>
              <a:t>Confirm coding used will be accepted by AFR System</a:t>
            </a:r>
          </a:p>
          <a:p>
            <a:pPr marL="1028700" lvl="1" indent="-571500">
              <a:buFont typeface="Wingdings" panose="05000000000000000000" pitchFamily="2" charset="2"/>
              <a:buChar char="ü"/>
            </a:pPr>
            <a:endParaRPr lang="en-US" sz="2000" i="1" dirty="0"/>
          </a:p>
          <a:p>
            <a:pPr marL="1028700" lvl="1" indent="-571500">
              <a:buFont typeface="Wingdings" panose="05000000000000000000" pitchFamily="2" charset="2"/>
              <a:buChar char="ü"/>
            </a:pPr>
            <a:r>
              <a:rPr lang="en-US" sz="3200" b="1" i="1" dirty="0">
                <a:solidFill>
                  <a:srgbClr val="FF0000"/>
                </a:solidFill>
              </a:rPr>
              <a:t>Identify codes that are invalid</a:t>
            </a:r>
          </a:p>
          <a:p>
            <a:pPr marL="1028700" lvl="1" indent="-571500">
              <a:buFont typeface="Wingdings" panose="05000000000000000000" pitchFamily="2" charset="2"/>
              <a:buChar char="ü"/>
            </a:pPr>
            <a:endParaRPr lang="en-US" sz="2000" i="1" dirty="0"/>
          </a:p>
          <a:p>
            <a:pPr marL="1028700" lvl="1" indent="-571500">
              <a:buFont typeface="Wingdings" panose="05000000000000000000" pitchFamily="2" charset="2"/>
              <a:buChar char="ü"/>
            </a:pPr>
            <a:r>
              <a:rPr lang="en-US" sz="3200" i="1" dirty="0"/>
              <a:t>Contact us if you have questions about Invalid Code message</a:t>
            </a:r>
          </a:p>
          <a:p>
            <a:endParaRPr lang="en-US" sz="2400" dirty="0"/>
          </a:p>
        </p:txBody>
      </p:sp>
    </p:spTree>
    <p:extLst>
      <p:ext uri="{BB962C8B-B14F-4D97-AF65-F5344CB8AC3E}">
        <p14:creationId xmlns:p14="http://schemas.microsoft.com/office/powerpoint/2010/main" val="132651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lstStyle/>
          <a:p>
            <a:r>
              <a:rPr lang="en-US" b="1" dirty="0">
                <a:effectLst>
                  <a:outerShdw blurRad="38100" dist="38100" dir="2700000" algn="tl">
                    <a:srgbClr val="000000">
                      <a:alpha val="43137"/>
                    </a:srgbClr>
                  </a:outerShdw>
                </a:effectLst>
              </a:rPr>
              <a:t>Clarification:  Object Codes XX0 &amp; XX6</a:t>
            </a:r>
            <a:endParaRPr lang="en-US" dirty="0">
              <a:effectLst>
                <a:outerShdw blurRad="38100" dist="38100" dir="2700000" algn="tl">
                  <a:srgbClr val="000000">
                    <a:alpha val="43137"/>
                  </a:srgbClr>
                </a:outerShdw>
              </a:effectLst>
            </a:endParaRPr>
          </a:p>
        </p:txBody>
      </p:sp>
      <p:sp>
        <p:nvSpPr>
          <p:cNvPr id="4" name="Text Placeholder 4">
            <a:extLst>
              <a:ext uri="{FF2B5EF4-FFF2-40B4-BE49-F238E27FC236}">
                <a16:creationId xmlns:a16="http://schemas.microsoft.com/office/drawing/2014/main" id="{6133B06A-855F-47F7-ADA4-C9E89BE1BE7E}"/>
              </a:ext>
            </a:extLst>
          </p:cNvPr>
          <p:cNvSpPr txBox="1">
            <a:spLocks/>
          </p:cNvSpPr>
          <p:nvPr/>
        </p:nvSpPr>
        <p:spPr>
          <a:xfrm>
            <a:off x="0" y="1137037"/>
            <a:ext cx="5751085" cy="5969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solidFill>
                  <a:srgbClr val="002060"/>
                </a:solidFill>
                <a:effectLst>
                  <a:outerShdw blurRad="38100" dist="38100" dir="2700000" algn="tl">
                    <a:srgbClr val="000000">
                      <a:alpha val="43137"/>
                    </a:srgbClr>
                  </a:outerShdw>
                </a:effectLst>
              </a:rPr>
              <a:t>XX0  Non-Instructional Staff</a:t>
            </a:r>
          </a:p>
        </p:txBody>
      </p:sp>
      <p:sp>
        <p:nvSpPr>
          <p:cNvPr id="5" name="Content Placeholder 5">
            <a:extLst>
              <a:ext uri="{FF2B5EF4-FFF2-40B4-BE49-F238E27FC236}">
                <a16:creationId xmlns:a16="http://schemas.microsoft.com/office/drawing/2014/main" id="{269CA27B-6910-4CA8-8445-93383DEA2141}"/>
              </a:ext>
            </a:extLst>
          </p:cNvPr>
          <p:cNvSpPr txBox="1">
            <a:spLocks/>
          </p:cNvSpPr>
          <p:nvPr/>
        </p:nvSpPr>
        <p:spPr>
          <a:xfrm>
            <a:off x="182879" y="1834591"/>
            <a:ext cx="5830599" cy="49207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1" dirty="0"/>
              <a:t>Non-certificated professional &amp; support staff	</a:t>
            </a:r>
          </a:p>
          <a:p>
            <a:r>
              <a:rPr lang="en-US" i="1" dirty="0"/>
              <a:t>Work in non-instructional areas</a:t>
            </a:r>
          </a:p>
          <a:p>
            <a:r>
              <a:rPr lang="en-US" i="1" dirty="0"/>
              <a:t>Non-supervisory professional personnel</a:t>
            </a:r>
          </a:p>
          <a:p>
            <a:r>
              <a:rPr lang="en-US" i="1" dirty="0"/>
              <a:t>May hold a professional degree, license, certificate</a:t>
            </a:r>
          </a:p>
          <a:p>
            <a:r>
              <a:rPr lang="en-US" i="1" dirty="0"/>
              <a:t>Examples of job types:</a:t>
            </a:r>
          </a:p>
          <a:p>
            <a:pPr marL="457200" lvl="1" indent="0">
              <a:buNone/>
            </a:pPr>
            <a:r>
              <a:rPr lang="en-US" i="1" dirty="0"/>
              <a:t>Clerical Staff                Kitchen Staff</a:t>
            </a:r>
          </a:p>
          <a:p>
            <a:pPr marL="457200" lvl="1" indent="0">
              <a:buNone/>
            </a:pPr>
            <a:r>
              <a:rPr lang="en-US" i="1" dirty="0"/>
              <a:t>Accounting Staff        Custodial</a:t>
            </a:r>
          </a:p>
          <a:p>
            <a:pPr marL="457200" lvl="1" indent="0">
              <a:buNone/>
            </a:pPr>
            <a:r>
              <a:rPr lang="en-US" i="1" dirty="0"/>
              <a:t>Transportation Staff    School Nurses</a:t>
            </a:r>
            <a:endParaRPr lang="en-US" dirty="0"/>
          </a:p>
          <a:p>
            <a:pPr marL="283464" marR="0" indent="-283464" algn="l" rtl="0" eaLnBrk="1" fontAlgn="auto" latinLnBrk="0" hangingPunct="1">
              <a:spcBef>
                <a:spcPts val="0"/>
              </a:spcBef>
              <a:spcAft>
                <a:spcPts val="0"/>
              </a:spcAft>
              <a:buClrTx/>
              <a:buSzPts val="1800"/>
              <a:buFont typeface="Arial" panose="020B0604020202020204" pitchFamily="34" charset="0"/>
              <a:buChar char="•"/>
            </a:pPr>
            <a:r>
              <a:rPr lang="en-US" sz="1800" b="0" i="0" u="none" strike="noStrike" kern="1200" dirty="0">
                <a:solidFill>
                  <a:srgbClr val="FFFFFF"/>
                </a:solidFill>
                <a:effectLst/>
                <a:latin typeface="Century Gothic" panose="020B0502020202020204" pitchFamily="34" charset="0"/>
              </a:rPr>
              <a:t>Clerical staff</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FFFFFF"/>
                </a:solidFill>
                <a:effectLst/>
                <a:latin typeface="Century Gothic" panose="020B0502020202020204" pitchFamily="34" charset="0"/>
              </a:rPr>
              <a:t>Transportation staff</a:t>
            </a:r>
            <a:endParaRPr lang="en-US"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FFFFFF"/>
                </a:solidFill>
                <a:effectLst/>
                <a:latin typeface="Century Gothic" panose="020B0502020202020204" pitchFamily="34" charset="0"/>
              </a:rPr>
              <a:t>Kitchen staff</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FFFFFF"/>
                </a:solidFill>
                <a:effectLst/>
                <a:latin typeface="Century Gothic" panose="020B0502020202020204" pitchFamily="34" charset="0"/>
              </a:rPr>
              <a:t>Custodial workers</a:t>
            </a:r>
            <a:endParaRPr lang="en-US" sz="1800" b="0" i="0" u="none" strike="noStrike" dirty="0">
              <a:effectLst/>
              <a:latin typeface="Arial" panose="020B0604020202020204" pitchFamily="34" charset="0"/>
            </a:endParaRPr>
          </a:p>
          <a:p>
            <a:pPr marL="283464" marR="0" indent="-283464" algn="l" rtl="0" eaLnBrk="1" fontAlgn="auto" latinLnBrk="0" hangingPunct="1">
              <a:spcBef>
                <a:spcPts val="0"/>
              </a:spcBef>
              <a:spcAft>
                <a:spcPts val="0"/>
              </a:spcAft>
            </a:pPr>
            <a:r>
              <a:rPr lang="en-US" sz="1800" b="0" i="0" u="none" strike="noStrike" kern="1200" dirty="0">
                <a:solidFill>
                  <a:srgbClr val="FFFFFF"/>
                </a:solidFill>
                <a:effectLst/>
                <a:latin typeface="Century Gothic" panose="020B0502020202020204" pitchFamily="34" charset="0"/>
              </a:rPr>
              <a:t>Accounting clerk</a:t>
            </a:r>
            <a:endParaRPr lang="en-US" sz="1800" b="0" i="0" u="none" strike="noStrike" dirty="0">
              <a:effectLst/>
              <a:latin typeface="Arial" panose="020B0604020202020204" pitchFamily="34" charset="0"/>
            </a:endParaRPr>
          </a:p>
          <a:p>
            <a:pPr marL="283464" indent="-283464" algn="l" rtl="0" eaLnBrk="1" fontAlgn="t" latinLnBrk="0" hangingPunct="1">
              <a:spcBef>
                <a:spcPts val="0"/>
              </a:spcBef>
              <a:spcAft>
                <a:spcPts val="0"/>
              </a:spcAft>
            </a:pPr>
            <a:r>
              <a:rPr lang="en-US" sz="1800" b="0" i="0" u="none" strike="noStrike" kern="1200" dirty="0">
                <a:solidFill>
                  <a:srgbClr val="FFFFFF"/>
                </a:solidFill>
                <a:effectLst/>
                <a:latin typeface="Century Gothic" panose="020B0502020202020204" pitchFamily="34" charset="0"/>
              </a:rPr>
              <a:t>Nurse</a:t>
            </a:r>
            <a:endParaRPr lang="en-US" sz="1800" b="0" i="0" u="none" strike="noStrike" dirty="0">
              <a:effectLst/>
              <a:latin typeface="Arial" panose="020B0604020202020204" pitchFamily="34" charset="0"/>
            </a:endParaRPr>
          </a:p>
          <a:p>
            <a:endParaRPr lang="en-US" dirty="0"/>
          </a:p>
          <a:p>
            <a:pPr lvl="1"/>
            <a:endParaRPr lang="en-US" dirty="0"/>
          </a:p>
        </p:txBody>
      </p:sp>
      <p:sp>
        <p:nvSpPr>
          <p:cNvPr id="6" name="Text Placeholder 6">
            <a:extLst>
              <a:ext uri="{FF2B5EF4-FFF2-40B4-BE49-F238E27FC236}">
                <a16:creationId xmlns:a16="http://schemas.microsoft.com/office/drawing/2014/main" id="{E34A9019-2DC3-4424-8A2F-CCE8D94D3ABF}"/>
              </a:ext>
            </a:extLst>
          </p:cNvPr>
          <p:cNvSpPr txBox="1">
            <a:spLocks/>
          </p:cNvSpPr>
          <p:nvPr/>
        </p:nvSpPr>
        <p:spPr>
          <a:xfrm>
            <a:off x="6108589" y="1137037"/>
            <a:ext cx="5773310" cy="596969"/>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3200" b="1" dirty="0">
                <a:solidFill>
                  <a:srgbClr val="002060"/>
                </a:solidFill>
                <a:effectLst>
                  <a:outerShdw blurRad="38100" dist="38100" dir="2700000" algn="tl">
                    <a:srgbClr val="000000">
                      <a:alpha val="43137"/>
                    </a:srgbClr>
                  </a:outerShdw>
                </a:effectLst>
              </a:rPr>
              <a:t>XX6  Professional Directors</a:t>
            </a:r>
          </a:p>
        </p:txBody>
      </p:sp>
      <p:sp>
        <p:nvSpPr>
          <p:cNvPr id="7" name="Content Placeholder 7">
            <a:extLst>
              <a:ext uri="{FF2B5EF4-FFF2-40B4-BE49-F238E27FC236}">
                <a16:creationId xmlns:a16="http://schemas.microsoft.com/office/drawing/2014/main" id="{26985793-9E65-471E-8C21-C834363DD239}"/>
              </a:ext>
            </a:extLst>
          </p:cNvPr>
          <p:cNvSpPr txBox="1">
            <a:spLocks/>
          </p:cNvSpPr>
          <p:nvPr/>
        </p:nvSpPr>
        <p:spPr>
          <a:xfrm>
            <a:off x="6418690" y="1834591"/>
            <a:ext cx="5773310" cy="492077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i="1" dirty="0"/>
              <a:t>Non-certificated professional employees</a:t>
            </a:r>
          </a:p>
          <a:p>
            <a:r>
              <a:rPr lang="en-US" i="1" dirty="0"/>
              <a:t>Work in non-instructional areas</a:t>
            </a:r>
          </a:p>
          <a:p>
            <a:r>
              <a:rPr lang="en-US" b="1" i="1" dirty="0">
                <a:solidFill>
                  <a:srgbClr val="FF0000"/>
                </a:solidFill>
              </a:rPr>
              <a:t>Include only individuals that direct/supervise departments</a:t>
            </a:r>
          </a:p>
          <a:p>
            <a:r>
              <a:rPr lang="en-US" i="1" dirty="0"/>
              <a:t>Holds a professional degree, license, certificate</a:t>
            </a:r>
          </a:p>
          <a:p>
            <a:r>
              <a:rPr lang="en-US" i="1" dirty="0"/>
              <a:t>Examples of job titles:</a:t>
            </a:r>
          </a:p>
          <a:p>
            <a:pPr marL="457200" lvl="1" indent="0">
              <a:buNone/>
            </a:pPr>
            <a:r>
              <a:rPr lang="en-US" i="1" dirty="0"/>
              <a:t>Business </a:t>
            </a:r>
            <a:r>
              <a:rPr lang="en-US" i="1" dirty="0" err="1"/>
              <a:t>Mgr</a:t>
            </a:r>
            <a:r>
              <a:rPr lang="en-US" i="1" dirty="0"/>
              <a:t>           Tech Director</a:t>
            </a:r>
          </a:p>
          <a:p>
            <a:pPr marL="457200" lvl="1" indent="0">
              <a:buNone/>
            </a:pPr>
            <a:r>
              <a:rPr lang="en-US" i="1" dirty="0"/>
              <a:t>CFO	                 HR Director</a:t>
            </a:r>
          </a:p>
          <a:p>
            <a:pPr marL="457200" lvl="1" indent="0">
              <a:buNone/>
            </a:pPr>
            <a:r>
              <a:rPr lang="en-US" i="1" dirty="0"/>
              <a:t>Network Admin      Head Dietician  </a:t>
            </a:r>
          </a:p>
          <a:p>
            <a:endParaRPr lang="en-US" i="1" dirty="0"/>
          </a:p>
        </p:txBody>
      </p:sp>
    </p:spTree>
    <p:extLst>
      <p:ext uri="{BB962C8B-B14F-4D97-AF65-F5344CB8AC3E}">
        <p14:creationId xmlns:p14="http://schemas.microsoft.com/office/powerpoint/2010/main" val="410226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453"/>
            <a:ext cx="10972800" cy="1143000"/>
          </a:xfrm>
        </p:spPr>
        <p:txBody>
          <a:bodyPr>
            <a:normAutofit/>
          </a:bodyPr>
          <a:lstStyle/>
          <a:p>
            <a:r>
              <a:rPr lang="en-US" sz="4400" b="1" dirty="0">
                <a:effectLst>
                  <a:outerShdw blurRad="38100" dist="38100" dir="2700000" algn="tl">
                    <a:srgbClr val="000000">
                      <a:alpha val="43137"/>
                    </a:srgbClr>
                  </a:outerShdw>
                </a:effectLst>
              </a:rPr>
              <a:t>AFR Submission – November 1</a:t>
            </a:r>
          </a:p>
        </p:txBody>
      </p:sp>
      <p:sp>
        <p:nvSpPr>
          <p:cNvPr id="3" name="Content Placeholder 2"/>
          <p:cNvSpPr>
            <a:spLocks noGrp="1"/>
          </p:cNvSpPr>
          <p:nvPr>
            <p:ph idx="1"/>
          </p:nvPr>
        </p:nvSpPr>
        <p:spPr>
          <a:xfrm>
            <a:off x="1322717" y="1260171"/>
            <a:ext cx="9546566" cy="4812749"/>
          </a:xfrm>
        </p:spPr>
        <p:txBody>
          <a:bodyPr>
            <a:normAutofit fontScale="85000" lnSpcReduction="10000"/>
          </a:bodyPr>
          <a:lstStyle/>
          <a:p>
            <a:r>
              <a:rPr lang="en-US" sz="3600" dirty="0"/>
              <a:t>AFR System Opens October 1</a:t>
            </a:r>
          </a:p>
          <a:p>
            <a:endParaRPr lang="en-US" dirty="0"/>
          </a:p>
          <a:p>
            <a:r>
              <a:rPr lang="en-US" sz="3600" dirty="0"/>
              <a:t>Utilize the AFR System Reports to confirm financial information aligns with audit </a:t>
            </a:r>
          </a:p>
          <a:p>
            <a:endParaRPr lang="en-US" dirty="0"/>
          </a:p>
          <a:p>
            <a:r>
              <a:rPr lang="en-US" sz="3600" dirty="0"/>
              <a:t>Financial Info submitted </a:t>
            </a:r>
            <a:r>
              <a:rPr lang="en-US" sz="3600" b="1" i="1" dirty="0">
                <a:solidFill>
                  <a:srgbClr val="7E0000"/>
                </a:solidFill>
              </a:rPr>
              <a:t>must</a:t>
            </a:r>
            <a:r>
              <a:rPr lang="en-US" sz="3600" dirty="0"/>
              <a:t> align with audit </a:t>
            </a:r>
          </a:p>
          <a:p>
            <a:pPr lvl="1"/>
            <a:r>
              <a:rPr lang="en-US" sz="3300" i="1" dirty="0"/>
              <a:t>Notification to district to adjust/correct info </a:t>
            </a:r>
          </a:p>
          <a:p>
            <a:pPr lvl="1"/>
            <a:r>
              <a:rPr lang="en-US" sz="3300" i="1" dirty="0"/>
              <a:t>Financial Information must be uploaded again</a:t>
            </a:r>
          </a:p>
          <a:p>
            <a:pPr lvl="1"/>
            <a:endParaRPr lang="en-US" sz="3300" i="1" dirty="0"/>
          </a:p>
          <a:p>
            <a:r>
              <a:rPr lang="en-US" sz="3600" dirty="0"/>
              <a:t>In the fall, upload as soon as possible to avoid the rush close to deadline</a:t>
            </a:r>
          </a:p>
          <a:p>
            <a:endParaRPr lang="en-US" sz="3700" i="1" dirty="0"/>
          </a:p>
        </p:txBody>
      </p:sp>
    </p:spTree>
    <p:extLst>
      <p:ext uri="{BB962C8B-B14F-4D97-AF65-F5344CB8AC3E}">
        <p14:creationId xmlns:p14="http://schemas.microsoft.com/office/powerpoint/2010/main" val="3660282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156"/>
            <a:ext cx="10972800" cy="1143000"/>
          </a:xfrm>
        </p:spPr>
        <p:txBody>
          <a:bodyPr>
            <a:normAutofit/>
          </a:bodyPr>
          <a:lstStyle/>
          <a:p>
            <a:pPr algn="ctr"/>
            <a:r>
              <a:rPr lang="en-US" sz="4400" b="1" dirty="0">
                <a:effectLst>
                  <a:outerShdw blurRad="38100" dist="38100" dir="2700000" algn="tl">
                    <a:srgbClr val="000000">
                      <a:alpha val="43137"/>
                    </a:srgbClr>
                  </a:outerShdw>
                </a:effectLst>
              </a:rPr>
              <a:t>AFR Reports Display Page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1723"/>
            <a:ext cx="12192000" cy="5906278"/>
          </a:xfrm>
          <a:effectLst>
            <a:softEdge rad="31750"/>
          </a:effectLst>
        </p:spPr>
      </p:pic>
      <p:sp>
        <p:nvSpPr>
          <p:cNvPr id="3" name="Rectangle 2">
            <a:extLst>
              <a:ext uri="{FF2B5EF4-FFF2-40B4-BE49-F238E27FC236}">
                <a16:creationId xmlns:a16="http://schemas.microsoft.com/office/drawing/2014/main" id="{6BF29C0F-B1D6-4352-A230-8AE9CFFF44C3}"/>
              </a:ext>
            </a:extLst>
          </p:cNvPr>
          <p:cNvSpPr/>
          <p:nvPr/>
        </p:nvSpPr>
        <p:spPr>
          <a:xfrm>
            <a:off x="1831177" y="4856762"/>
            <a:ext cx="5589767" cy="1606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rPr>
              <a:t>NEW Report – </a:t>
            </a:r>
            <a:r>
              <a:rPr lang="en-US" sz="2400" dirty="0">
                <a:solidFill>
                  <a:srgbClr val="FFFF00"/>
                </a:solidFill>
              </a:rPr>
              <a:t>SPED Expenses Qualifying for State Reimbursement (FFR eligible)</a:t>
            </a:r>
          </a:p>
        </p:txBody>
      </p:sp>
      <p:pic>
        <p:nvPicPr>
          <p:cNvPr id="1026" name="Picture 2" descr="Police Lights GIFs | Tenor">
            <a:extLst>
              <a:ext uri="{FF2B5EF4-FFF2-40B4-BE49-F238E27FC236}">
                <a16:creationId xmlns:a16="http://schemas.microsoft.com/office/drawing/2014/main" id="{ECDB88B2-C399-4377-B950-3376B11E4E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61524" y="3076489"/>
            <a:ext cx="2634475" cy="2011781"/>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605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07692-BD4E-4FB8-AEDB-F48884410B03}"/>
              </a:ext>
            </a:extLst>
          </p:cNvPr>
          <p:cNvSpPr>
            <a:spLocks noGrp="1"/>
          </p:cNvSpPr>
          <p:nvPr>
            <p:ph type="ctrTitle"/>
          </p:nvPr>
        </p:nvSpPr>
        <p:spPr/>
        <p:txBody>
          <a:bodyPr>
            <a:normAutofit/>
          </a:bodyPr>
          <a:lstStyle/>
          <a:p>
            <a:r>
              <a:rPr lang="en-US" b="1" dirty="0">
                <a:solidFill>
                  <a:schemeClr val="accent1"/>
                </a:solidFill>
                <a:effectLst>
                  <a:outerShdw blurRad="38100" dist="38100" dir="2700000" algn="tl">
                    <a:srgbClr val="000000">
                      <a:alpha val="43137"/>
                    </a:srgbClr>
                  </a:outerShdw>
                </a:effectLst>
              </a:rPr>
              <a:t>Reimbursement and Monitoring Updates</a:t>
            </a:r>
          </a:p>
        </p:txBody>
      </p:sp>
    </p:spTree>
    <p:extLst>
      <p:ext uri="{BB962C8B-B14F-4D97-AF65-F5344CB8AC3E}">
        <p14:creationId xmlns:p14="http://schemas.microsoft.com/office/powerpoint/2010/main" val="1314005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1511-AE7C-4F1D-B5B9-97ACB05A2869}"/>
              </a:ext>
            </a:extLst>
          </p:cNvPr>
          <p:cNvSpPr>
            <a:spLocks noGrp="1"/>
          </p:cNvSpPr>
          <p:nvPr>
            <p:ph type="title"/>
          </p:nvPr>
        </p:nvSpPr>
        <p:spPr/>
        <p:txBody>
          <a:bodyPr/>
          <a:lstStyle/>
          <a:p>
            <a:pPr algn="ctr"/>
            <a:r>
              <a:rPr lang="en-US" b="1" dirty="0">
                <a:solidFill>
                  <a:schemeClr val="accent1"/>
                </a:solidFill>
                <a:effectLst>
                  <a:outerShdw blurRad="38100" dist="38100" dir="2700000" algn="tl">
                    <a:srgbClr val="000000">
                      <a:alpha val="43137"/>
                    </a:srgbClr>
                  </a:outerShdw>
                </a:effectLst>
              </a:rPr>
              <a:t>Reimbursement</a:t>
            </a:r>
          </a:p>
        </p:txBody>
      </p:sp>
      <p:sp>
        <p:nvSpPr>
          <p:cNvPr id="3" name="Content Placeholder 2">
            <a:extLst>
              <a:ext uri="{FF2B5EF4-FFF2-40B4-BE49-F238E27FC236}">
                <a16:creationId xmlns:a16="http://schemas.microsoft.com/office/drawing/2014/main" id="{AF2B211C-91F9-43A6-BC26-EE6470E74BF1}"/>
              </a:ext>
            </a:extLst>
          </p:cNvPr>
          <p:cNvSpPr>
            <a:spLocks noGrp="1"/>
          </p:cNvSpPr>
          <p:nvPr>
            <p:ph idx="1"/>
          </p:nvPr>
        </p:nvSpPr>
        <p:spPr/>
        <p:txBody>
          <a:bodyPr/>
          <a:lstStyle/>
          <a:p>
            <a:pPr marL="0" indent="0">
              <a:buNone/>
            </a:pPr>
            <a:r>
              <a:rPr lang="en-US" sz="3200" b="1" dirty="0"/>
              <a:t>July 1</a:t>
            </a:r>
            <a:r>
              <a:rPr lang="en-US" sz="3200" b="1" baseline="30000" dirty="0"/>
              <a:t>st</a:t>
            </a:r>
            <a:r>
              <a:rPr lang="en-US" sz="3200" b="1" dirty="0"/>
              <a:t> -- New Reimbursement Process Implemented</a:t>
            </a:r>
          </a:p>
          <a:p>
            <a:endParaRPr lang="en-US" sz="1800" dirty="0"/>
          </a:p>
          <a:p>
            <a:pPr lvl="1"/>
            <a:r>
              <a:rPr lang="en-US" sz="2800" dirty="0"/>
              <a:t>Submit your reimbursement as always. Accounting detail must be attached to support claim. </a:t>
            </a:r>
            <a:endParaRPr lang="en-US" sz="1800" dirty="0"/>
          </a:p>
          <a:p>
            <a:pPr lvl="1"/>
            <a:endParaRPr lang="en-US" sz="1800" dirty="0"/>
          </a:p>
          <a:p>
            <a:pPr lvl="1"/>
            <a:r>
              <a:rPr lang="en-US" sz="2800" dirty="0"/>
              <a:t>A reimbursement claim person will reach out to you if they need more detail.</a:t>
            </a:r>
          </a:p>
          <a:p>
            <a:pPr lvl="1"/>
            <a:endParaRPr lang="en-US" sz="1800" dirty="0"/>
          </a:p>
          <a:p>
            <a:pPr lvl="1"/>
            <a:r>
              <a:rPr lang="en-US" sz="2800" dirty="0"/>
              <a:t>Based on risk assessment developed by the department will determine the level of documentation required for reimbursements.</a:t>
            </a:r>
          </a:p>
        </p:txBody>
      </p:sp>
    </p:spTree>
    <p:extLst>
      <p:ext uri="{BB962C8B-B14F-4D97-AF65-F5344CB8AC3E}">
        <p14:creationId xmlns:p14="http://schemas.microsoft.com/office/powerpoint/2010/main" val="3951084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5E38A-45D7-406B-84D4-CB456F5EBC96}"/>
              </a:ext>
            </a:extLst>
          </p:cNvPr>
          <p:cNvSpPr>
            <a:spLocks noGrp="1"/>
          </p:cNvSpPr>
          <p:nvPr>
            <p:ph type="title"/>
          </p:nvPr>
        </p:nvSpPr>
        <p:spPr/>
        <p:txBody>
          <a:bodyPr>
            <a:normAutofit/>
          </a:bodyPr>
          <a:lstStyle/>
          <a:p>
            <a:pPr algn="ctr"/>
            <a:r>
              <a:rPr lang="en-US" sz="4800" b="1" dirty="0">
                <a:effectLst>
                  <a:outerShdw blurRad="38100" dist="38100" dir="2700000" algn="tl">
                    <a:srgbClr val="000000">
                      <a:alpha val="43137"/>
                    </a:srgbClr>
                  </a:outerShdw>
                </a:effectLst>
              </a:rPr>
              <a:t>Monitoring</a:t>
            </a:r>
            <a:r>
              <a:rPr lang="en-US" sz="4800" dirty="0">
                <a:effectLst>
                  <a:outerShdw blurRad="38100" dist="38100" dir="2700000" algn="tl">
                    <a:srgbClr val="000000">
                      <a:alpha val="43137"/>
                    </a:srgbClr>
                  </a:outerShdw>
                </a:effectLst>
              </a:rPr>
              <a:t>	</a:t>
            </a:r>
          </a:p>
        </p:txBody>
      </p:sp>
      <p:sp>
        <p:nvSpPr>
          <p:cNvPr id="3" name="Content Placeholder 2">
            <a:extLst>
              <a:ext uri="{FF2B5EF4-FFF2-40B4-BE49-F238E27FC236}">
                <a16:creationId xmlns:a16="http://schemas.microsoft.com/office/drawing/2014/main" id="{94D3E5CD-226C-4D02-BA97-9DD170807F0F}"/>
              </a:ext>
            </a:extLst>
          </p:cNvPr>
          <p:cNvSpPr>
            <a:spLocks noGrp="1"/>
          </p:cNvSpPr>
          <p:nvPr>
            <p:ph idx="1"/>
          </p:nvPr>
        </p:nvSpPr>
        <p:spPr/>
        <p:txBody>
          <a:bodyPr>
            <a:normAutofit/>
          </a:bodyPr>
          <a:lstStyle/>
          <a:p>
            <a:r>
              <a:rPr lang="en-US" dirty="0"/>
              <a:t>Monitoring will be for all grants awarded to the subrecipient for the year chosen.</a:t>
            </a:r>
          </a:p>
          <a:p>
            <a:endParaRPr lang="en-US" sz="1600" dirty="0"/>
          </a:p>
          <a:p>
            <a:r>
              <a:rPr lang="en-US" dirty="0"/>
              <a:t>Please ensure you keep separate files and documentation for each grant awarded. </a:t>
            </a:r>
          </a:p>
          <a:p>
            <a:endParaRPr lang="en-US" sz="1600" dirty="0"/>
          </a:p>
          <a:p>
            <a:r>
              <a:rPr lang="en-US" dirty="0"/>
              <a:t>Based on risk assessment developed by the department will determine how often you are monitored.</a:t>
            </a:r>
          </a:p>
          <a:p>
            <a:endParaRPr lang="en-US" sz="1600" dirty="0"/>
          </a:p>
          <a:p>
            <a:r>
              <a:rPr lang="en-US" dirty="0"/>
              <a:t>If noncompliance is discovered, NDE will do its best to issue a funding with corrective action that will be followed up. This follows Federal guidance 2 CFR 200.338</a:t>
            </a:r>
          </a:p>
          <a:p>
            <a:pPr lvl="1"/>
            <a:endParaRPr lang="en-US" dirty="0"/>
          </a:p>
        </p:txBody>
      </p:sp>
    </p:spTree>
    <p:extLst>
      <p:ext uri="{BB962C8B-B14F-4D97-AF65-F5344CB8AC3E}">
        <p14:creationId xmlns:p14="http://schemas.microsoft.com/office/powerpoint/2010/main" val="4234412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BDD53-57A2-454C-A773-0439C1106556}"/>
              </a:ext>
            </a:extLst>
          </p:cNvPr>
          <p:cNvSpPr>
            <a:spLocks noGrp="1"/>
          </p:cNvSpPr>
          <p:nvPr>
            <p:ph type="title"/>
          </p:nvPr>
        </p:nvSpPr>
        <p:spPr/>
        <p:txBody>
          <a:bodyPr/>
          <a:lstStyle/>
          <a:p>
            <a:r>
              <a:rPr lang="en-US" dirty="0"/>
              <a:t>Recalculation of 2021-22 Certified SA</a:t>
            </a:r>
          </a:p>
        </p:txBody>
      </p:sp>
      <p:sp>
        <p:nvSpPr>
          <p:cNvPr id="3" name="Content Placeholder 2">
            <a:extLst>
              <a:ext uri="{FF2B5EF4-FFF2-40B4-BE49-F238E27FC236}">
                <a16:creationId xmlns:a16="http://schemas.microsoft.com/office/drawing/2014/main" id="{B9987787-76DA-334C-9400-AFF40C6D22F6}"/>
              </a:ext>
            </a:extLst>
          </p:cNvPr>
          <p:cNvSpPr>
            <a:spLocks noGrp="1"/>
          </p:cNvSpPr>
          <p:nvPr>
            <p:ph idx="1"/>
          </p:nvPr>
        </p:nvSpPr>
        <p:spPr/>
        <p:txBody>
          <a:bodyPr/>
          <a:lstStyle/>
          <a:p>
            <a:r>
              <a:rPr lang="en-US" b="1" dirty="0">
                <a:solidFill>
                  <a:schemeClr val="tx2"/>
                </a:solidFill>
              </a:rPr>
              <a:t>Certification of 2021-22 State Aid was certified on March 1, 2021</a:t>
            </a:r>
          </a:p>
          <a:p>
            <a:pPr lvl="1"/>
            <a:r>
              <a:rPr lang="en-US" dirty="0"/>
              <a:t>Fall Membership (from ADVISER – October 1, 2020)</a:t>
            </a:r>
          </a:p>
          <a:p>
            <a:pPr lvl="1"/>
            <a:r>
              <a:rPr lang="en-US" dirty="0"/>
              <a:t>Consolidated Data Collections (from October 30, 2020)</a:t>
            </a:r>
          </a:p>
          <a:p>
            <a:pPr lvl="1"/>
            <a:r>
              <a:rPr lang="en-US" dirty="0"/>
              <a:t>2019-2020 Annual Financial Reports (from November 1, 2020)</a:t>
            </a:r>
          </a:p>
          <a:p>
            <a:pPr lvl="1"/>
            <a:endParaRPr lang="en-US" dirty="0"/>
          </a:p>
          <a:p>
            <a:r>
              <a:rPr lang="en-US" b="1" dirty="0">
                <a:solidFill>
                  <a:schemeClr val="tx2"/>
                </a:solidFill>
              </a:rPr>
              <a:t>Recalculation (begins August 1)</a:t>
            </a:r>
          </a:p>
          <a:p>
            <a:pPr lvl="1"/>
            <a:r>
              <a:rPr lang="en-US" dirty="0"/>
              <a:t>Average Daily Membership (from ADVISER – June 30, 2021)</a:t>
            </a:r>
          </a:p>
          <a:p>
            <a:pPr lvl="1"/>
            <a:r>
              <a:rPr lang="en-US" dirty="0"/>
              <a:t>Amended 2019-2020 Annual Financial Reports (July 15, 2021)</a:t>
            </a:r>
          </a:p>
          <a:p>
            <a:pPr lvl="1"/>
            <a:r>
              <a:rPr lang="en-US" dirty="0"/>
              <a:t>Calculates Prior Year Corrections to be used for 2022-2023 State Aid Certification</a:t>
            </a:r>
          </a:p>
        </p:txBody>
      </p:sp>
    </p:spTree>
    <p:extLst>
      <p:ext uri="{BB962C8B-B14F-4D97-AF65-F5344CB8AC3E}">
        <p14:creationId xmlns:p14="http://schemas.microsoft.com/office/powerpoint/2010/main" val="2819635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A785-6923-4521-9210-5B77FED3185A}"/>
              </a:ext>
            </a:extLst>
          </p:cNvPr>
          <p:cNvSpPr>
            <a:spLocks noGrp="1"/>
          </p:cNvSpPr>
          <p:nvPr>
            <p:ph type="title"/>
          </p:nvPr>
        </p:nvSpPr>
        <p:spPr>
          <a:xfrm>
            <a:off x="838200" y="281150"/>
            <a:ext cx="10515600" cy="801202"/>
          </a:xfrm>
        </p:spPr>
        <p:txBody>
          <a:bodyPr/>
          <a:lstStyle/>
          <a:p>
            <a:pPr algn="ctr"/>
            <a:r>
              <a:rPr lang="en-US" b="1" dirty="0">
                <a:solidFill>
                  <a:schemeClr val="accent1"/>
                </a:solidFill>
                <a:effectLst>
                  <a:outerShdw blurRad="38100" dist="38100" dir="2700000" algn="tl">
                    <a:srgbClr val="000000">
                      <a:alpha val="43137"/>
                    </a:srgbClr>
                  </a:outerShdw>
                </a:effectLst>
              </a:rPr>
              <a:t>Monitoring Common Errors</a:t>
            </a:r>
          </a:p>
        </p:txBody>
      </p:sp>
      <p:sp>
        <p:nvSpPr>
          <p:cNvPr id="3" name="Content Placeholder 2">
            <a:extLst>
              <a:ext uri="{FF2B5EF4-FFF2-40B4-BE49-F238E27FC236}">
                <a16:creationId xmlns:a16="http://schemas.microsoft.com/office/drawing/2014/main" id="{F998B868-6F04-48F2-90E7-F6984C21A8A8}"/>
              </a:ext>
            </a:extLst>
          </p:cNvPr>
          <p:cNvSpPr>
            <a:spLocks noGrp="1"/>
          </p:cNvSpPr>
          <p:nvPr>
            <p:ph idx="1"/>
          </p:nvPr>
        </p:nvSpPr>
        <p:spPr>
          <a:xfrm>
            <a:off x="130629" y="1371599"/>
            <a:ext cx="11980506" cy="5010637"/>
          </a:xfrm>
        </p:spPr>
        <p:txBody>
          <a:bodyPr>
            <a:normAutofit fontScale="85000" lnSpcReduction="20000"/>
          </a:bodyPr>
          <a:lstStyle/>
          <a:p>
            <a:pPr marL="0" indent="0">
              <a:buNone/>
            </a:pPr>
            <a:r>
              <a:rPr lang="en-US" b="1" dirty="0"/>
              <a:t>Time and effort</a:t>
            </a:r>
          </a:p>
          <a:p>
            <a:pPr marL="91440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Most common error we find is entities appear to use budgeted and not actual, T&amp;E is actual time worked and paid for all activities.</a:t>
            </a:r>
          </a:p>
          <a:p>
            <a:pPr marL="91440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Second most common error we find is entities charging salary only to a grant. This is unable per 2 CFR 430 and 431</a:t>
            </a:r>
          </a:p>
          <a:p>
            <a:pPr marL="91440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Last error we find is claims for reimbursement not matching accounting records</a:t>
            </a:r>
            <a:endParaRPr lang="en-US" sz="2600" dirty="0"/>
          </a:p>
          <a:p>
            <a:pPr marL="0" indent="0">
              <a:buNone/>
            </a:pPr>
            <a:r>
              <a:rPr lang="en-US" b="1" dirty="0"/>
              <a:t>Policies and Procedures</a:t>
            </a:r>
          </a:p>
          <a:p>
            <a:pPr marL="914400" marR="0">
              <a:lnSpc>
                <a:spcPct val="107000"/>
              </a:lnSpc>
              <a:spcBef>
                <a:spcPts val="0"/>
              </a:spcBef>
              <a:spcAft>
                <a:spcPts val="800"/>
              </a:spcAft>
            </a:pPr>
            <a:r>
              <a:rPr lang="en-US" sz="2600" dirty="0">
                <a:effectLst/>
                <a:latin typeface="Calibri" panose="020F0502020204030204" pitchFamily="34" charset="0"/>
                <a:ea typeface="Calibri" panose="020F0502020204030204" pitchFamily="34" charset="0"/>
                <a:cs typeface="Times New Roman" panose="02020603050405020304" pitchFamily="18" charset="0"/>
              </a:rPr>
              <a:t>Most common error is entities do not have all the required policies and procedures for grants.  Need policies and procedures for the following; Equipment and inventory, Procurement, Record retention , Suspension and Debarment, Financial Management, Program Income, Cost sharing or matching, and Compensation – Personal services and fringe benefits</a:t>
            </a:r>
            <a:endParaRPr lang="en-US" sz="2600" dirty="0"/>
          </a:p>
          <a:p>
            <a:pPr marL="0" indent="0">
              <a:buNone/>
            </a:pPr>
            <a:r>
              <a:rPr lang="en-US" b="1" dirty="0"/>
              <a:t>Coding Issues</a:t>
            </a:r>
          </a:p>
          <a:p>
            <a:pPr lvl="1"/>
            <a:r>
              <a:rPr lang="en-US" sz="2600" dirty="0">
                <a:latin typeface="Calibri" panose="020F0502020204030204" pitchFamily="34" charset="0"/>
                <a:cs typeface="Calibri" panose="020F0502020204030204" pitchFamily="34" charset="0"/>
              </a:rPr>
              <a:t>After a reimbursement is paid the allowable expenses are moved which then makes them unallowable. </a:t>
            </a:r>
            <a:endParaRPr lang="en-US" dirty="0"/>
          </a:p>
          <a:p>
            <a:endParaRPr lang="en-US" dirty="0"/>
          </a:p>
          <a:p>
            <a:pPr marL="9144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59320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01740" y="1326598"/>
            <a:ext cx="6800850" cy="3543300"/>
          </a:xfrm>
          <a:prstGeom prst="rect">
            <a:avLst/>
          </a:prstGeom>
        </p:spPr>
      </p:pic>
      <p:sp>
        <p:nvSpPr>
          <p:cNvPr id="2" name="Title 1"/>
          <p:cNvSpPr>
            <a:spLocks noGrp="1"/>
          </p:cNvSpPr>
          <p:nvPr>
            <p:ph type="title"/>
          </p:nvPr>
        </p:nvSpPr>
        <p:spPr>
          <a:xfrm>
            <a:off x="429209" y="98635"/>
            <a:ext cx="11243388" cy="966240"/>
          </a:xfrm>
        </p:spPr>
        <p:txBody>
          <a:bodyPr>
            <a:noAutofit/>
          </a:bodyPr>
          <a:lstStyle/>
          <a:p>
            <a:pPr algn="ctr"/>
            <a:r>
              <a:rPr lang="en-US" b="1" dirty="0">
                <a:effectLst>
                  <a:outerShdw blurRad="38100" dist="38100" dir="2700000" algn="tl">
                    <a:srgbClr val="000000">
                      <a:alpha val="43137"/>
                    </a:srgbClr>
                  </a:outerShdw>
                </a:effectLst>
              </a:rPr>
              <a:t>Superintendent Transparency Act</a:t>
            </a:r>
          </a:p>
        </p:txBody>
      </p:sp>
      <p:sp>
        <p:nvSpPr>
          <p:cNvPr id="3" name="Content Placeholder 2"/>
          <p:cNvSpPr>
            <a:spLocks noGrp="1"/>
          </p:cNvSpPr>
          <p:nvPr>
            <p:ph idx="1"/>
          </p:nvPr>
        </p:nvSpPr>
        <p:spPr>
          <a:xfrm>
            <a:off x="4966816" y="6915034"/>
            <a:ext cx="3657600" cy="3107266"/>
          </a:xfrm>
        </p:spPr>
        <p:txBody>
          <a:bodyPr>
            <a:normAutofit/>
          </a:bodyPr>
          <a:lstStyle/>
          <a:p>
            <a:endParaRPr lang="en-US" sz="2800" dirty="0"/>
          </a:p>
          <a:p>
            <a:endParaRPr lang="en-US" dirty="0"/>
          </a:p>
          <a:p>
            <a:endParaRPr lang="en-US" dirty="0"/>
          </a:p>
          <a:p>
            <a:endParaRPr lang="en-US" sz="3600" dirty="0"/>
          </a:p>
          <a:p>
            <a:endParaRPr lang="en-US" sz="3600" dirty="0"/>
          </a:p>
          <a:p>
            <a:endParaRPr lang="en-US" sz="3600" dirty="0"/>
          </a:p>
          <a:p>
            <a:endParaRPr lang="en-US" sz="3600" dirty="0"/>
          </a:p>
          <a:p>
            <a:endParaRPr lang="en-US" sz="3600" dirty="0"/>
          </a:p>
          <a:p>
            <a:endParaRPr lang="en-US" sz="3600" dirty="0"/>
          </a:p>
        </p:txBody>
      </p:sp>
      <p:sp>
        <p:nvSpPr>
          <p:cNvPr id="6" name="Round Diagonal Corner Rectangle 5"/>
          <p:cNvSpPr/>
          <p:nvPr/>
        </p:nvSpPr>
        <p:spPr>
          <a:xfrm>
            <a:off x="6477000" y="2507694"/>
            <a:ext cx="4038600" cy="2826306"/>
          </a:xfrm>
          <a:prstGeom prst="round2DiagRect">
            <a:avLst/>
          </a:prstGeom>
          <a:solidFill>
            <a:srgbClr val="19B799"/>
          </a:solidFill>
          <a:effectLst>
            <a:innerShdw blurRad="114300" dist="101600">
              <a:schemeClr val="accent5">
                <a:lumMod val="50000"/>
              </a:schemeClr>
            </a:innerShdw>
          </a:effectLst>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Superintendent Contract for 2021/22 must be on file with NDE by August 1</a:t>
            </a:r>
          </a:p>
        </p:txBody>
      </p:sp>
      <p:sp>
        <p:nvSpPr>
          <p:cNvPr id="8" name="Round Diagonal Corner Rectangle 7"/>
          <p:cNvSpPr/>
          <p:nvPr/>
        </p:nvSpPr>
        <p:spPr>
          <a:xfrm>
            <a:off x="1561780" y="4001575"/>
            <a:ext cx="3900789" cy="1736646"/>
          </a:xfrm>
          <a:prstGeom prst="round2DiagRect">
            <a:avLst/>
          </a:prstGeom>
          <a:solidFill>
            <a:srgbClr val="19B799"/>
          </a:solidFill>
          <a:effectLst>
            <a:innerShdw blurRad="114300" dist="139700">
              <a:schemeClr val="accent5">
                <a:lumMod val="50000"/>
              </a:schemeClr>
            </a:innerShdw>
          </a:effectLst>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Upload through CDC in the NDE Portal</a:t>
            </a:r>
          </a:p>
        </p:txBody>
      </p:sp>
      <p:sp>
        <p:nvSpPr>
          <p:cNvPr id="9" name="Round Diagonal Corner Rectangle 8"/>
          <p:cNvSpPr/>
          <p:nvPr/>
        </p:nvSpPr>
        <p:spPr>
          <a:xfrm>
            <a:off x="5462569" y="5443727"/>
            <a:ext cx="3581400" cy="1191816"/>
          </a:xfrm>
          <a:prstGeom prst="round2DiagRect">
            <a:avLst/>
          </a:prstGeom>
          <a:solidFill>
            <a:srgbClr val="19B799"/>
          </a:solidFill>
          <a:effectLst>
            <a:innerShdw blurRad="114300" dist="127000">
              <a:schemeClr val="accent5">
                <a:lumMod val="50000"/>
              </a:schemeClr>
            </a:innerShdw>
          </a:effectLst>
        </p:spPr>
        <p:style>
          <a:lnRef idx="3">
            <a:schemeClr val="lt1"/>
          </a:lnRef>
          <a:fillRef idx="1">
            <a:schemeClr val="accent6"/>
          </a:fillRef>
          <a:effectRef idx="1">
            <a:schemeClr val="accent6"/>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entury Gothic"/>
                <a:ea typeface="+mn-ea"/>
                <a:cs typeface="+mn-cs"/>
              </a:rPr>
              <a:t>NDE Help Desk  </a:t>
            </a:r>
            <a:r>
              <a:rPr kumimoji="0" lang="en-US" sz="3200" b="0" i="1" u="none" strike="noStrike" kern="1200" cap="none" spc="0" normalizeH="0" baseline="0" noProof="0" dirty="0">
                <a:ln>
                  <a:noFill/>
                </a:ln>
                <a:solidFill>
                  <a:prstClr val="white"/>
                </a:solidFill>
                <a:effectLst/>
                <a:uLnTx/>
                <a:uFillTx/>
                <a:latin typeface="Century Gothic"/>
                <a:ea typeface="+mn-ea"/>
                <a:cs typeface="+mn-cs"/>
              </a:rPr>
              <a:t>1-888-285-0556</a:t>
            </a:r>
          </a:p>
        </p:txBody>
      </p:sp>
      <p:sp>
        <p:nvSpPr>
          <p:cNvPr id="5" name="Rectangle 4">
            <a:extLst>
              <a:ext uri="{FF2B5EF4-FFF2-40B4-BE49-F238E27FC236}">
                <a16:creationId xmlns:a16="http://schemas.microsoft.com/office/drawing/2014/main" id="{FB5DF15A-738D-45DE-9241-554266DC3B73}"/>
              </a:ext>
            </a:extLst>
          </p:cNvPr>
          <p:cNvSpPr/>
          <p:nvPr/>
        </p:nvSpPr>
        <p:spPr>
          <a:xfrm>
            <a:off x="5206482" y="2155371"/>
            <a:ext cx="2444620" cy="242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43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107737B2-A51D-4CAB-A976-5575B578A55C}"/>
              </a:ext>
            </a:extLst>
          </p:cNvPr>
          <p:cNvSpPr>
            <a:spLocks noGrp="1"/>
          </p:cNvSpPr>
          <p:nvPr>
            <p:ph type="title"/>
          </p:nvPr>
        </p:nvSpPr>
        <p:spPr>
          <a:xfrm>
            <a:off x="640079" y="2053641"/>
            <a:ext cx="3669161" cy="2760098"/>
          </a:xfrm>
        </p:spPr>
        <p:txBody>
          <a:bodyPr>
            <a:normAutofit/>
          </a:bodyPr>
          <a:lstStyle/>
          <a:p>
            <a:r>
              <a:rPr lang="en-US" dirty="0">
                <a:solidFill>
                  <a:srgbClr val="FFFFFF"/>
                </a:solidFill>
                <a:effectLst>
                  <a:outerShdw blurRad="38100" dist="38100" dir="2700000" algn="tl">
                    <a:srgbClr val="000000">
                      <a:alpha val="43137"/>
                    </a:srgbClr>
                  </a:outerShdw>
                </a:effectLst>
              </a:rPr>
              <a:t>Masks requirement for buses???</a:t>
            </a:r>
          </a:p>
        </p:txBody>
      </p:sp>
      <p:sp>
        <p:nvSpPr>
          <p:cNvPr id="5" name="Content Placeholder 4">
            <a:extLst>
              <a:ext uri="{FF2B5EF4-FFF2-40B4-BE49-F238E27FC236}">
                <a16:creationId xmlns:a16="http://schemas.microsoft.com/office/drawing/2014/main" id="{D4EA3021-342E-4AFA-B803-4139090B8BE5}"/>
              </a:ext>
            </a:extLst>
          </p:cNvPr>
          <p:cNvSpPr>
            <a:spLocks noGrp="1"/>
          </p:cNvSpPr>
          <p:nvPr>
            <p:ph idx="1"/>
          </p:nvPr>
        </p:nvSpPr>
        <p:spPr>
          <a:xfrm>
            <a:off x="6186195" y="1799346"/>
            <a:ext cx="6005803" cy="2325126"/>
          </a:xfrm>
        </p:spPr>
        <p:txBody>
          <a:bodyPr anchor="ctr">
            <a:normAutofit/>
          </a:bodyPr>
          <a:lstStyle/>
          <a:p>
            <a:pPr marL="0" indent="0">
              <a:buNone/>
            </a:pPr>
            <a:r>
              <a:rPr lang="en-US" sz="3200" b="1" i="1" dirty="0">
                <a:solidFill>
                  <a:srgbClr val="000000"/>
                </a:solidFill>
              </a:rPr>
              <a:t>There is disagreement/confusion at the National level if this is a requirement……</a:t>
            </a:r>
            <a:endParaRPr lang="en-US" sz="2400" b="1" dirty="0">
              <a:solidFill>
                <a:srgbClr val="000000"/>
              </a:solidFill>
            </a:endParaRPr>
          </a:p>
          <a:p>
            <a:pPr marL="0" indent="0">
              <a:buNone/>
            </a:pPr>
            <a:endParaRPr lang="en-US" sz="2400" b="1" dirty="0">
              <a:solidFill>
                <a:srgbClr val="000000"/>
              </a:solidFill>
            </a:endParaRPr>
          </a:p>
        </p:txBody>
      </p:sp>
      <p:sp>
        <p:nvSpPr>
          <p:cNvPr id="6" name="TextBox 5">
            <a:extLst>
              <a:ext uri="{FF2B5EF4-FFF2-40B4-BE49-F238E27FC236}">
                <a16:creationId xmlns:a16="http://schemas.microsoft.com/office/drawing/2014/main" id="{5FF1B5DC-471B-4EFC-B0F7-932ECBDACA7B}"/>
              </a:ext>
            </a:extLst>
          </p:cNvPr>
          <p:cNvSpPr txBox="1"/>
          <p:nvPr/>
        </p:nvSpPr>
        <p:spPr>
          <a:xfrm>
            <a:off x="4412295" y="461750"/>
            <a:ext cx="8461088" cy="830997"/>
          </a:xfrm>
          <a:prstGeom prst="rect">
            <a:avLst/>
          </a:prstGeom>
          <a:noFill/>
        </p:spPr>
        <p:txBody>
          <a:bodyPr wrap="square" rtlCol="0">
            <a:spAutoFit/>
          </a:bodyPr>
          <a:lstStyle/>
          <a:p>
            <a:r>
              <a:rPr lang="en-US" sz="4800" b="1" dirty="0">
                <a:effectLst>
                  <a:outerShdw blurRad="38100" dist="38100" dir="2700000" algn="tl">
                    <a:srgbClr val="000000">
                      <a:alpha val="43137"/>
                    </a:srgbClr>
                  </a:outerShdw>
                </a:effectLst>
              </a:rPr>
              <a:t>PUPIL TRANSPORTATION</a:t>
            </a:r>
          </a:p>
        </p:txBody>
      </p:sp>
      <p:pic>
        <p:nvPicPr>
          <p:cNvPr id="2052" name="Picture 4" descr="Animated GIF">
            <a:extLst>
              <a:ext uri="{FF2B5EF4-FFF2-40B4-BE49-F238E27FC236}">
                <a16:creationId xmlns:a16="http://schemas.microsoft.com/office/drawing/2014/main" id="{CBA002DA-EE81-4CAF-909F-5AEB1AA52D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40416" y="3896091"/>
            <a:ext cx="3604846" cy="232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68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6190A1-627E-483C-988C-919F10117417}"/>
              </a:ext>
            </a:extLst>
          </p:cNvPr>
          <p:cNvSpPr>
            <a:spLocks noGrp="1"/>
          </p:cNvSpPr>
          <p:nvPr>
            <p:ph type="title"/>
          </p:nvPr>
        </p:nvSpPr>
        <p:spPr>
          <a:xfrm>
            <a:off x="463944" y="229733"/>
            <a:ext cx="11425473" cy="939800"/>
          </a:xfrm>
        </p:spPr>
        <p:txBody>
          <a:bodyPr>
            <a:normAutofit/>
          </a:bodyPr>
          <a:lstStyle/>
          <a:p>
            <a:r>
              <a:rPr lang="en-US" sz="4800" b="1" dirty="0">
                <a:solidFill>
                  <a:schemeClr val="accent3"/>
                </a:solidFill>
                <a:effectLst>
                  <a:outerShdw blurRad="38100" dist="38100" dir="2700000" algn="tl">
                    <a:srgbClr val="000000">
                      <a:alpha val="43137"/>
                    </a:srgbClr>
                  </a:outerShdw>
                </a:effectLst>
              </a:rPr>
              <a:t>Pupil Transportation Reimbursement</a:t>
            </a:r>
            <a:endParaRPr lang="en-US" sz="4800" dirty="0">
              <a:solidFill>
                <a:schemeClr val="accent3"/>
              </a:solidFill>
              <a:effectLst>
                <a:outerShdw blurRad="38100" dist="38100" dir="2700000" algn="tl">
                  <a:srgbClr val="000000">
                    <a:alpha val="43137"/>
                  </a:srgbClr>
                </a:outerShdw>
              </a:effectLst>
            </a:endParaRPr>
          </a:p>
        </p:txBody>
      </p:sp>
      <p:sp>
        <p:nvSpPr>
          <p:cNvPr id="5" name="Content Placeholder 4">
            <a:extLst>
              <a:ext uri="{FF2B5EF4-FFF2-40B4-BE49-F238E27FC236}">
                <a16:creationId xmlns:a16="http://schemas.microsoft.com/office/drawing/2014/main" id="{39D531DD-67C0-4439-B617-DDC8990F1F3E}"/>
              </a:ext>
            </a:extLst>
          </p:cNvPr>
          <p:cNvSpPr>
            <a:spLocks noGrp="1"/>
          </p:cNvSpPr>
          <p:nvPr>
            <p:ph idx="1"/>
          </p:nvPr>
        </p:nvSpPr>
        <p:spPr/>
        <p:txBody>
          <a:bodyPr>
            <a:normAutofit lnSpcReduction="10000"/>
          </a:bodyPr>
          <a:lstStyle/>
          <a:p>
            <a:pPr marL="0" indent="0">
              <a:buNone/>
            </a:pPr>
            <a:r>
              <a:rPr lang="en-US" sz="3000" b="1" dirty="0"/>
              <a:t>Mileage Reimbursement Calculation:</a:t>
            </a:r>
          </a:p>
          <a:p>
            <a:pPr marL="0" indent="0">
              <a:buNone/>
            </a:pPr>
            <a:endParaRPr lang="en-US" sz="600" b="1" dirty="0"/>
          </a:p>
          <a:p>
            <a:r>
              <a:rPr lang="en-US" i="1" dirty="0"/>
              <a:t>To qualify, must live </a:t>
            </a:r>
            <a:r>
              <a:rPr lang="en-US" sz="3200" b="1" i="1" dirty="0">
                <a:solidFill>
                  <a:srgbClr val="FF2525"/>
                </a:solidFill>
              </a:rPr>
              <a:t>4</a:t>
            </a:r>
            <a:r>
              <a:rPr lang="en-US" i="1" dirty="0">
                <a:solidFill>
                  <a:srgbClr val="FF2525"/>
                </a:solidFill>
              </a:rPr>
              <a:t> miles </a:t>
            </a:r>
            <a:r>
              <a:rPr lang="en-US" i="1" dirty="0"/>
              <a:t>from school but mileage reimbursement is paid from </a:t>
            </a:r>
            <a:r>
              <a:rPr lang="en-US" sz="3200" b="1" i="1" dirty="0">
                <a:solidFill>
                  <a:srgbClr val="FF2525"/>
                </a:solidFill>
              </a:rPr>
              <a:t>3</a:t>
            </a:r>
            <a:r>
              <a:rPr lang="en-US" i="1" dirty="0">
                <a:solidFill>
                  <a:srgbClr val="FF2525"/>
                </a:solidFill>
              </a:rPr>
              <a:t> miles </a:t>
            </a:r>
          </a:p>
          <a:p>
            <a:r>
              <a:rPr lang="en-US" sz="2400" i="1" dirty="0"/>
              <a:t>Based on one-way travel </a:t>
            </a:r>
            <a:r>
              <a:rPr lang="en-US" sz="2400" i="1" dirty="0">
                <a:solidFill>
                  <a:srgbClr val="FF2525"/>
                </a:solidFill>
              </a:rPr>
              <a:t>once a day</a:t>
            </a:r>
          </a:p>
          <a:p>
            <a:pPr marL="0" indent="0">
              <a:buNone/>
            </a:pPr>
            <a:endParaRPr lang="en-US" sz="1800" dirty="0"/>
          </a:p>
          <a:p>
            <a:pPr marL="0" indent="0">
              <a:buNone/>
            </a:pPr>
            <a:r>
              <a:rPr lang="en-US" sz="3000" b="1" dirty="0"/>
              <a:t>Resident Students:</a:t>
            </a:r>
          </a:p>
          <a:p>
            <a:r>
              <a:rPr lang="en-US" sz="2400" i="1" dirty="0"/>
              <a:t>$1.596/mile      State Mileage Rate  x  285%</a:t>
            </a:r>
          </a:p>
          <a:p>
            <a:endParaRPr lang="en-US" sz="1800" dirty="0"/>
          </a:p>
          <a:p>
            <a:pPr marL="0" indent="0">
              <a:buNone/>
            </a:pPr>
            <a:r>
              <a:rPr lang="en-US" sz="3000" b="1" dirty="0"/>
              <a:t>Option Students:</a:t>
            </a:r>
          </a:p>
          <a:p>
            <a:r>
              <a:rPr lang="en-US" sz="2400" i="1" dirty="0"/>
              <a:t>Must</a:t>
            </a:r>
            <a:r>
              <a:rPr lang="en-US" sz="2400" b="1" i="1" dirty="0"/>
              <a:t> </a:t>
            </a:r>
            <a:r>
              <a:rPr lang="en-US" sz="2400" i="1" dirty="0"/>
              <a:t>qualify for free lunch to receive mileage reimbursement</a:t>
            </a:r>
          </a:p>
          <a:p>
            <a:r>
              <a:rPr lang="en-US" sz="2400" i="1" dirty="0"/>
              <a:t>$.798/mile        State Mileage Rate  x  142.5%</a:t>
            </a:r>
          </a:p>
          <a:p>
            <a:pPr marL="0" indent="0">
              <a:buNone/>
            </a:pPr>
            <a:endParaRPr lang="en-US" sz="2000" dirty="0"/>
          </a:p>
        </p:txBody>
      </p:sp>
      <p:pic>
        <p:nvPicPr>
          <p:cNvPr id="6" name="Picture 5">
            <a:extLst>
              <a:ext uri="{FF2B5EF4-FFF2-40B4-BE49-F238E27FC236}">
                <a16:creationId xmlns:a16="http://schemas.microsoft.com/office/drawing/2014/main" id="{D32B8DB0-EA07-4B3A-B8AE-366AD75DC098}"/>
              </a:ext>
            </a:extLst>
          </p:cNvPr>
          <p:cNvPicPr>
            <a:picLocks noChangeAspect="1"/>
          </p:cNvPicPr>
          <p:nvPr/>
        </p:nvPicPr>
        <p:blipFill>
          <a:blip r:embed="rId3"/>
          <a:stretch>
            <a:fillRect/>
          </a:stretch>
        </p:blipFill>
        <p:spPr>
          <a:xfrm>
            <a:off x="8515467" y="2961413"/>
            <a:ext cx="3513910" cy="1976574"/>
          </a:xfrm>
          <a:prstGeom prst="rect">
            <a:avLst/>
          </a:prstGeom>
        </p:spPr>
      </p:pic>
    </p:spTree>
    <p:extLst>
      <p:ext uri="{BB962C8B-B14F-4D97-AF65-F5344CB8AC3E}">
        <p14:creationId xmlns:p14="http://schemas.microsoft.com/office/powerpoint/2010/main" val="916547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E826A-CC2E-4B84-AF16-EBE902985DB3}"/>
              </a:ext>
            </a:extLst>
          </p:cNvPr>
          <p:cNvSpPr>
            <a:spLocks noGrp="1"/>
          </p:cNvSpPr>
          <p:nvPr>
            <p:ph type="title"/>
          </p:nvPr>
        </p:nvSpPr>
        <p:spPr/>
        <p:txBody>
          <a:bodyPr>
            <a:normAutofit/>
          </a:bodyPr>
          <a:lstStyle/>
          <a:p>
            <a:r>
              <a:rPr lang="en-US" sz="4000" dirty="0">
                <a:solidFill>
                  <a:srgbClr val="FFFFFF"/>
                </a:solidFill>
              </a:rPr>
              <a:t>American Rescue Plan Act Allocations</a:t>
            </a:r>
          </a:p>
        </p:txBody>
      </p:sp>
      <p:sp>
        <p:nvSpPr>
          <p:cNvPr id="3" name="Content Placeholder 2">
            <a:extLst>
              <a:ext uri="{FF2B5EF4-FFF2-40B4-BE49-F238E27FC236}">
                <a16:creationId xmlns:a16="http://schemas.microsoft.com/office/drawing/2014/main" id="{D76E5D4C-010C-4645-AC0A-BAA6B710BE72}"/>
              </a:ext>
            </a:extLst>
          </p:cNvPr>
          <p:cNvSpPr>
            <a:spLocks noGrp="1"/>
          </p:cNvSpPr>
          <p:nvPr>
            <p:ph idx="1"/>
          </p:nvPr>
        </p:nvSpPr>
        <p:spPr>
          <a:xfrm>
            <a:off x="6307667" y="397934"/>
            <a:ext cx="5778316" cy="6460066"/>
          </a:xfrm>
        </p:spPr>
        <p:txBody>
          <a:bodyPr anchor="ctr">
            <a:normAutofit/>
          </a:bodyPr>
          <a:lstStyle/>
          <a:p>
            <a:r>
              <a:rPr lang="en-US" sz="3200" dirty="0">
                <a:solidFill>
                  <a:schemeClr val="accent6"/>
                </a:solidFill>
              </a:rPr>
              <a:t>ESSER III</a:t>
            </a:r>
          </a:p>
          <a:p>
            <a:pPr lvl="1"/>
            <a:r>
              <a:rPr lang="en-US" sz="2600" dirty="0">
                <a:solidFill>
                  <a:schemeClr val="accent6"/>
                </a:solidFill>
              </a:rPr>
              <a:t>LEA’s portion = $491 Million</a:t>
            </a:r>
          </a:p>
          <a:p>
            <a:pPr lvl="2"/>
            <a:r>
              <a:rPr lang="en-US" sz="2600" dirty="0">
                <a:solidFill>
                  <a:schemeClr val="accent6"/>
                </a:solidFill>
              </a:rPr>
              <a:t>Obligation period </a:t>
            </a:r>
            <a:r>
              <a:rPr lang="en-US" sz="2600" strike="sngStrike" dirty="0"/>
              <a:t>March 13, 2020 </a:t>
            </a:r>
            <a:r>
              <a:rPr lang="en-US" sz="2600" dirty="0">
                <a:solidFill>
                  <a:schemeClr val="accent6"/>
                </a:solidFill>
              </a:rPr>
              <a:t> Sept 1, 2020 – Sept 30, 2024</a:t>
            </a:r>
          </a:p>
          <a:p>
            <a:pPr lvl="2"/>
            <a:r>
              <a:rPr lang="en-US" sz="2600" dirty="0">
                <a:solidFill>
                  <a:schemeClr val="accent6"/>
                </a:solidFill>
              </a:rPr>
              <a:t>Allocations available on ESSER website</a:t>
            </a:r>
          </a:p>
          <a:p>
            <a:pPr lvl="2"/>
            <a:r>
              <a:rPr lang="en-US" sz="2600" dirty="0">
                <a:solidFill>
                  <a:schemeClr val="accent6"/>
                </a:solidFill>
              </a:rPr>
              <a:t>2</a:t>
            </a:r>
            <a:r>
              <a:rPr lang="en-US" sz="2600" baseline="30000" dirty="0">
                <a:solidFill>
                  <a:schemeClr val="accent6"/>
                </a:solidFill>
              </a:rPr>
              <a:t>nd</a:t>
            </a:r>
            <a:r>
              <a:rPr lang="en-US" sz="2600" dirty="0">
                <a:solidFill>
                  <a:schemeClr val="accent6"/>
                </a:solidFill>
              </a:rPr>
              <a:t> Part of Application available  July  15th</a:t>
            </a:r>
          </a:p>
          <a:p>
            <a:pPr lvl="2"/>
            <a:r>
              <a:rPr lang="en-US" sz="2600" dirty="0">
                <a:solidFill>
                  <a:schemeClr val="accent6"/>
                </a:solidFill>
              </a:rPr>
              <a:t>20% must be used to address Learning Loss</a:t>
            </a:r>
          </a:p>
          <a:p>
            <a:pPr lvl="2"/>
            <a:r>
              <a:rPr lang="en-US" sz="2600" dirty="0">
                <a:solidFill>
                  <a:schemeClr val="accent6"/>
                </a:solidFill>
              </a:rPr>
              <a:t>Davis Bacon requirements apply to construction projects in excess of $2,000</a:t>
            </a:r>
          </a:p>
          <a:p>
            <a:pPr lvl="1"/>
            <a:endParaRPr lang="en-US" sz="1300" dirty="0">
              <a:solidFill>
                <a:schemeClr val="accent6"/>
              </a:solidFill>
            </a:endParaRPr>
          </a:p>
          <a:p>
            <a:pPr marL="0" indent="0">
              <a:buNone/>
            </a:pPr>
            <a:endParaRPr lang="en-US" sz="1300" dirty="0">
              <a:solidFill>
                <a:srgbClr val="FEFFFF"/>
              </a:solidFill>
            </a:endParaRPr>
          </a:p>
        </p:txBody>
      </p:sp>
    </p:spTree>
    <p:extLst>
      <p:ext uri="{BB962C8B-B14F-4D97-AF65-F5344CB8AC3E}">
        <p14:creationId xmlns:p14="http://schemas.microsoft.com/office/powerpoint/2010/main" val="3420961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and Relief Act Allocations</a:t>
            </a:r>
          </a:p>
        </p:txBody>
      </p:sp>
      <p:sp>
        <p:nvSpPr>
          <p:cNvPr id="3" name="Content Placeholder 2"/>
          <p:cNvSpPr>
            <a:spLocks noGrp="1"/>
          </p:cNvSpPr>
          <p:nvPr>
            <p:ph idx="1"/>
          </p:nvPr>
        </p:nvSpPr>
        <p:spPr>
          <a:xfrm>
            <a:off x="389299" y="1447800"/>
            <a:ext cx="11728489" cy="5175637"/>
          </a:xfrm>
        </p:spPr>
        <p:txBody>
          <a:bodyPr>
            <a:normAutofit/>
          </a:bodyPr>
          <a:lstStyle/>
          <a:p>
            <a:r>
              <a:rPr lang="en-US" sz="4000" dirty="0">
                <a:solidFill>
                  <a:schemeClr val="accent3"/>
                </a:solidFill>
              </a:rPr>
              <a:t>ESSER II</a:t>
            </a:r>
          </a:p>
          <a:p>
            <a:pPr lvl="1"/>
            <a:r>
              <a:rPr lang="en-US" sz="3200" dirty="0">
                <a:solidFill>
                  <a:schemeClr val="accent3"/>
                </a:solidFill>
              </a:rPr>
              <a:t>LEA’s portion = $218.8 Million</a:t>
            </a:r>
          </a:p>
          <a:p>
            <a:pPr lvl="2"/>
            <a:r>
              <a:rPr lang="en-US" sz="2600" dirty="0">
                <a:solidFill>
                  <a:schemeClr val="accent3"/>
                </a:solidFill>
              </a:rPr>
              <a:t>Obligation period </a:t>
            </a:r>
            <a:r>
              <a:rPr lang="en-US" sz="2600" strike="sngStrike" dirty="0">
                <a:solidFill>
                  <a:schemeClr val="accent6"/>
                </a:solidFill>
              </a:rPr>
              <a:t>March 13, 2020 </a:t>
            </a:r>
            <a:r>
              <a:rPr lang="en-US" sz="2600" dirty="0">
                <a:solidFill>
                  <a:schemeClr val="accent6"/>
                </a:solidFill>
              </a:rPr>
              <a:t> </a:t>
            </a:r>
            <a:r>
              <a:rPr lang="en-US" sz="2600" dirty="0">
                <a:solidFill>
                  <a:schemeClr val="accent3"/>
                </a:solidFill>
              </a:rPr>
              <a:t>Sept 1, 2020 – Sept 30, 2023</a:t>
            </a:r>
          </a:p>
          <a:p>
            <a:pPr lvl="2"/>
            <a:r>
              <a:rPr lang="en-US" sz="2600" dirty="0">
                <a:solidFill>
                  <a:schemeClr val="accent3"/>
                </a:solidFill>
              </a:rPr>
              <a:t>Davis Bacon applies to construction projects in excess of $2,000</a:t>
            </a:r>
          </a:p>
          <a:p>
            <a:pPr lvl="2"/>
            <a:r>
              <a:rPr lang="en-US" sz="2600" dirty="0">
                <a:solidFill>
                  <a:schemeClr val="accent3"/>
                </a:solidFill>
              </a:rPr>
              <a:t>Capital projects require prior approval</a:t>
            </a:r>
          </a:p>
          <a:p>
            <a:pPr lvl="2"/>
            <a:endParaRPr lang="en-US" dirty="0">
              <a:solidFill>
                <a:schemeClr val="accent3"/>
              </a:solidFill>
            </a:endParaRPr>
          </a:p>
          <a:p>
            <a:pPr lvl="1"/>
            <a:endParaRPr lang="en-US" dirty="0">
              <a:solidFill>
                <a:schemeClr val="accent3"/>
              </a:solidFill>
            </a:endParaRPr>
          </a:p>
          <a:p>
            <a:pPr lvl="1"/>
            <a:endParaRPr lang="en-US" dirty="0"/>
          </a:p>
        </p:txBody>
      </p:sp>
    </p:spTree>
    <p:extLst>
      <p:ext uri="{BB962C8B-B14F-4D97-AF65-F5344CB8AC3E}">
        <p14:creationId xmlns:p14="http://schemas.microsoft.com/office/powerpoint/2010/main" val="1231511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AB4A5-FC30-4AC6-AD49-D828468288D2}"/>
              </a:ext>
            </a:extLst>
          </p:cNvPr>
          <p:cNvSpPr>
            <a:spLocks noGrp="1"/>
          </p:cNvSpPr>
          <p:nvPr>
            <p:ph type="title"/>
          </p:nvPr>
        </p:nvSpPr>
        <p:spPr/>
        <p:txBody>
          <a:bodyPr>
            <a:normAutofit/>
          </a:bodyPr>
          <a:lstStyle/>
          <a:p>
            <a:pPr algn="ctr"/>
            <a:r>
              <a:rPr lang="en-US" sz="5400" b="1" dirty="0"/>
              <a:t>Slow Down!!!</a:t>
            </a:r>
          </a:p>
        </p:txBody>
      </p:sp>
      <p:pic>
        <p:nvPicPr>
          <p:cNvPr id="1026" name="Picture 2" descr="Excited Chris Farley GIF">
            <a:extLst>
              <a:ext uri="{FF2B5EF4-FFF2-40B4-BE49-F238E27FC236}">
                <a16:creationId xmlns:a16="http://schemas.microsoft.com/office/drawing/2014/main" id="{47711796-FF3B-464B-87C6-A3907D712473}"/>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3964139" y="1440694"/>
            <a:ext cx="4263722" cy="4306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7274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Monitoring Checklist	</a:t>
            </a:r>
          </a:p>
        </p:txBody>
      </p:sp>
      <p:sp>
        <p:nvSpPr>
          <p:cNvPr id="3" name="Text Placeholder 2"/>
          <p:cNvSpPr>
            <a:spLocks noGrp="1"/>
          </p:cNvSpPr>
          <p:nvPr>
            <p:ph idx="1"/>
          </p:nvPr>
        </p:nvSpPr>
        <p:spPr/>
        <p:txBody>
          <a:bodyPr/>
          <a:lstStyle/>
          <a:p>
            <a:r>
              <a:rPr lang="en-US" dirty="0"/>
              <a:t>ESSER Fund Monitoring checklist</a:t>
            </a:r>
          </a:p>
          <a:p>
            <a:pPr marL="342900" indent="-342900">
              <a:buFont typeface="Arial" panose="020B0604020202020204" pitchFamily="34" charset="0"/>
              <a:buChar char="•"/>
            </a:pPr>
            <a:r>
              <a:rPr lang="en-US" dirty="0"/>
              <a:t>Will be available on the ESSER website.</a:t>
            </a:r>
          </a:p>
          <a:p>
            <a:pPr marL="342900" indent="-342900">
              <a:buFont typeface="Arial" panose="020B0604020202020204" pitchFamily="34" charset="0"/>
              <a:buChar char="•"/>
            </a:pPr>
            <a:r>
              <a:rPr lang="en-US" dirty="0"/>
              <a:t>Should be used while in the planning/budgeting phase</a:t>
            </a:r>
          </a:p>
          <a:p>
            <a:endParaRPr lang="en-US" dirty="0"/>
          </a:p>
          <a:p>
            <a:pPr marL="342900" indent="-3429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A48A7941-A507-4B65-A059-85C99BBF2D9E}"/>
              </a:ext>
            </a:extLst>
          </p:cNvPr>
          <p:cNvPicPr>
            <a:picLocks noChangeAspect="1"/>
          </p:cNvPicPr>
          <p:nvPr/>
        </p:nvPicPr>
        <p:blipFill>
          <a:blip r:embed="rId2"/>
          <a:stretch>
            <a:fillRect/>
          </a:stretch>
        </p:blipFill>
        <p:spPr>
          <a:xfrm>
            <a:off x="4138803" y="2883604"/>
            <a:ext cx="3759200" cy="4059237"/>
          </a:xfrm>
          <a:prstGeom prst="rect">
            <a:avLst/>
          </a:prstGeom>
        </p:spPr>
      </p:pic>
    </p:spTree>
    <p:extLst>
      <p:ext uri="{BB962C8B-B14F-4D97-AF65-F5344CB8AC3E}">
        <p14:creationId xmlns:p14="http://schemas.microsoft.com/office/powerpoint/2010/main" val="1437973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C2424E1-C746-4F87-B5A1-BC804B3E9843}"/>
              </a:ext>
            </a:extLst>
          </p:cNvPr>
          <p:cNvSpPr>
            <a:spLocks noGrp="1"/>
          </p:cNvSpPr>
          <p:nvPr>
            <p:ph type="title"/>
          </p:nvPr>
        </p:nvSpPr>
        <p:spPr/>
        <p:txBody>
          <a:bodyPr>
            <a:normAutofit fontScale="90000"/>
          </a:bodyPr>
          <a:lstStyle/>
          <a:p>
            <a:pPr algn="ctr"/>
            <a:r>
              <a:rPr lang="en-US" sz="4400" b="1" kern="1200" dirty="0">
                <a:solidFill>
                  <a:schemeClr val="accent3"/>
                </a:solidFill>
                <a:latin typeface="+mn-lt"/>
                <a:ea typeface="+mn-ea"/>
                <a:cs typeface="+mn-cs"/>
              </a:rPr>
              <a:t>MOE – Maintenance of Equity</a:t>
            </a:r>
            <a:br>
              <a:rPr lang="en-US" sz="4400" b="1" kern="1200" dirty="0">
                <a:latin typeface="+mn-lt"/>
                <a:ea typeface="+mn-ea"/>
                <a:cs typeface="+mn-cs"/>
              </a:rPr>
            </a:br>
            <a:endParaRPr lang="en-US" dirty="0"/>
          </a:p>
        </p:txBody>
      </p:sp>
      <p:sp>
        <p:nvSpPr>
          <p:cNvPr id="7" name="Content Placeholder 6">
            <a:extLst>
              <a:ext uri="{FF2B5EF4-FFF2-40B4-BE49-F238E27FC236}">
                <a16:creationId xmlns:a16="http://schemas.microsoft.com/office/drawing/2014/main" id="{FFC93955-B5C0-4D35-B0FE-E8E20A1F3D4D}"/>
              </a:ext>
            </a:extLst>
          </p:cNvPr>
          <p:cNvSpPr>
            <a:spLocks noGrp="1"/>
          </p:cNvSpPr>
          <p:nvPr>
            <p:ph idx="1"/>
          </p:nvPr>
        </p:nvSpPr>
        <p:spPr/>
        <p:txBody>
          <a:bodyPr>
            <a:normAutofit/>
          </a:bodyPr>
          <a:lstStyle/>
          <a:p>
            <a:r>
              <a:rPr lang="en-US" sz="2400" b="1" kern="1200" dirty="0">
                <a:latin typeface="+mj-lt"/>
                <a:ea typeface="+mj-ea"/>
                <a:cs typeface="+mj-cs"/>
              </a:rPr>
              <a:t>Reduce per-pupil funding </a:t>
            </a:r>
            <a:r>
              <a:rPr lang="en-US" sz="2400" kern="1200" dirty="0">
                <a:latin typeface="+mj-lt"/>
                <a:ea typeface="+mj-ea"/>
                <a:cs typeface="+mj-cs"/>
              </a:rPr>
              <a:t>(from combined State and local funds) for any high-poverty schools served by such LEA by an amount that exceeds the district average reduction in funding per student.</a:t>
            </a:r>
          </a:p>
          <a:p>
            <a:pPr marL="0" indent="0">
              <a:buNone/>
            </a:pPr>
            <a:endParaRPr lang="en-US" sz="2400" kern="1200" dirty="0">
              <a:latin typeface="+mj-lt"/>
              <a:ea typeface="+mj-ea"/>
              <a:cs typeface="+mj-cs"/>
            </a:endParaRPr>
          </a:p>
          <a:p>
            <a:r>
              <a:rPr lang="en-US" b="1" dirty="0">
                <a:effectLst/>
                <a:latin typeface="Calibri" panose="020F0502020204030204" pitchFamily="34" charset="0"/>
                <a:ea typeface="Times New Roman" panose="02020603050405020304" pitchFamily="18" charset="0"/>
              </a:rPr>
              <a:t>Reduce per-pupil, full-time equivalent staff</a:t>
            </a:r>
            <a:r>
              <a:rPr lang="en-US" dirty="0">
                <a:effectLst/>
                <a:latin typeface="Calibri" panose="020F0502020204030204" pitchFamily="34" charset="0"/>
                <a:ea typeface="Times New Roman" panose="02020603050405020304" pitchFamily="18" charset="0"/>
              </a:rPr>
              <a:t> in any high-poverty school by an amount that exceeds the district average reduction in staff.</a:t>
            </a:r>
          </a:p>
          <a:p>
            <a:pPr lvl="1"/>
            <a:endParaRPr lang="en-US" dirty="0">
              <a:effectLst/>
              <a:latin typeface="Calibri" panose="020F0502020204030204" pitchFamily="34" charset="0"/>
              <a:ea typeface="Calibri" panose="020F0502020204030204" pitchFamily="34" charset="0"/>
            </a:endParaRPr>
          </a:p>
          <a:p>
            <a:r>
              <a:rPr lang="en-US" sz="2400" b="1" dirty="0">
                <a:effectLst/>
                <a:latin typeface="Calibri" panose="020F0502020204030204" pitchFamily="34" charset="0"/>
                <a:ea typeface="Times New Roman" panose="02020603050405020304" pitchFamily="18" charset="0"/>
              </a:rPr>
              <a:t>Exceptions</a:t>
            </a:r>
            <a:r>
              <a:rPr lang="en-US" sz="2400" dirty="0">
                <a:effectLst/>
                <a:latin typeface="Calibri" panose="020F0502020204030204" pitchFamily="34" charset="0"/>
                <a:ea typeface="Times New Roman" panose="02020603050405020304" pitchFamily="18" charset="0"/>
              </a:rPr>
              <a:t> – Shall not apply to LEAs that meet at least one of the following criteria:</a:t>
            </a:r>
          </a:p>
          <a:p>
            <a:pPr lvl="1"/>
            <a:r>
              <a:rPr lang="en-US" sz="2000" dirty="0">
                <a:latin typeface="Calibri" panose="020F0502020204030204" pitchFamily="34" charset="0"/>
                <a:ea typeface="Calibri" panose="020F0502020204030204" pitchFamily="34" charset="0"/>
              </a:rPr>
              <a:t>Less than 1,000 students</a:t>
            </a:r>
          </a:p>
          <a:p>
            <a:pPr lvl="1"/>
            <a:r>
              <a:rPr lang="en-US" sz="2000" dirty="0">
                <a:effectLst/>
                <a:latin typeface="Calibri" panose="020F0502020204030204" pitchFamily="34" charset="0"/>
                <a:ea typeface="Calibri" panose="020F0502020204030204" pitchFamily="34" charset="0"/>
              </a:rPr>
              <a:t>Operates in a single school</a:t>
            </a:r>
          </a:p>
          <a:p>
            <a:pPr lvl="1"/>
            <a:r>
              <a:rPr lang="en-US" sz="2000" dirty="0">
                <a:latin typeface="Calibri" panose="020F0502020204030204" pitchFamily="34" charset="0"/>
                <a:ea typeface="Calibri" panose="020F0502020204030204" pitchFamily="34" charset="0"/>
              </a:rPr>
              <a:t>Demonstrates and exceptional or uncontrollable circumstance</a:t>
            </a:r>
            <a:endParaRPr lang="en-US" sz="2000" dirty="0">
              <a:effectLst/>
              <a:latin typeface="Calibri" panose="020F0502020204030204" pitchFamily="34" charset="0"/>
              <a:ea typeface="Calibri" panose="020F0502020204030204" pitchFamily="34" charset="0"/>
            </a:endParaRPr>
          </a:p>
          <a:p>
            <a:endParaRPr lang="en-US" sz="2400" kern="1200" dirty="0">
              <a:latin typeface="+mj-lt"/>
              <a:ea typeface="+mj-ea"/>
              <a:cs typeface="+mj-cs"/>
            </a:endParaRPr>
          </a:p>
        </p:txBody>
      </p:sp>
      <p:pic>
        <p:nvPicPr>
          <p:cNvPr id="10" name="Picture 9">
            <a:extLst>
              <a:ext uri="{FF2B5EF4-FFF2-40B4-BE49-F238E27FC236}">
                <a16:creationId xmlns:a16="http://schemas.microsoft.com/office/drawing/2014/main" id="{CEF3ACB0-D67C-4233-92B4-CFCCF1367BD3}"/>
              </a:ext>
            </a:extLst>
          </p:cNvPr>
          <p:cNvPicPr>
            <a:picLocks noChangeAspect="1"/>
          </p:cNvPicPr>
          <p:nvPr/>
        </p:nvPicPr>
        <p:blipFill>
          <a:blip r:embed="rId2"/>
          <a:stretch>
            <a:fillRect/>
          </a:stretch>
        </p:blipFill>
        <p:spPr>
          <a:xfrm>
            <a:off x="8196822" y="4831871"/>
            <a:ext cx="3246967" cy="1780596"/>
          </a:xfrm>
          <a:prstGeom prst="rect">
            <a:avLst/>
          </a:prstGeom>
        </p:spPr>
      </p:pic>
    </p:spTree>
    <p:extLst>
      <p:ext uri="{BB962C8B-B14F-4D97-AF65-F5344CB8AC3E}">
        <p14:creationId xmlns:p14="http://schemas.microsoft.com/office/powerpoint/2010/main" val="2789916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alatino Linotype" panose="02040502050505030304"/>
              <a:ea typeface="+mn-ea"/>
              <a:cs typeface="+mn-cs"/>
            </a:endParaRPr>
          </a:p>
        </p:txBody>
      </p:sp>
      <p:pic>
        <p:nvPicPr>
          <p:cNvPr id="12" name="Picture 11">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C0AF8CC6-442A-4290-AB06-E3DADCA50F93}"/>
              </a:ext>
            </a:extLst>
          </p:cNvPr>
          <p:cNvSpPr>
            <a:spLocks noGrp="1"/>
          </p:cNvSpPr>
          <p:nvPr>
            <p:ph type="ctrTitle"/>
          </p:nvPr>
        </p:nvSpPr>
        <p:spPr>
          <a:xfrm>
            <a:off x="2878037" y="145188"/>
            <a:ext cx="6105194" cy="2031055"/>
          </a:xfrm>
        </p:spPr>
        <p:txBody>
          <a:bodyPr>
            <a:normAutofit/>
          </a:bodyPr>
          <a:lstStyle/>
          <a:p>
            <a:r>
              <a:rPr lang="en-US" dirty="0">
                <a:solidFill>
                  <a:srgbClr val="FFFFFF"/>
                </a:solidFill>
              </a:rPr>
              <a:t>State Budget</a:t>
            </a:r>
          </a:p>
        </p:txBody>
      </p:sp>
      <p:sp>
        <p:nvSpPr>
          <p:cNvPr id="5" name="Subtitle 4">
            <a:extLst>
              <a:ext uri="{FF2B5EF4-FFF2-40B4-BE49-F238E27FC236}">
                <a16:creationId xmlns:a16="http://schemas.microsoft.com/office/drawing/2014/main" id="{0176C748-0FF7-4EF3-B2D3-13AA4A2AEFC1}"/>
              </a:ext>
            </a:extLst>
          </p:cNvPr>
          <p:cNvSpPr>
            <a:spLocks noGrp="1"/>
          </p:cNvSpPr>
          <p:nvPr>
            <p:ph type="subTitle" idx="1"/>
          </p:nvPr>
        </p:nvSpPr>
        <p:spPr>
          <a:xfrm>
            <a:off x="3045368" y="2438400"/>
            <a:ext cx="6105194" cy="3372465"/>
          </a:xfrm>
        </p:spPr>
        <p:txBody>
          <a:bodyPr>
            <a:normAutofit fontScale="55000" lnSpcReduction="20000"/>
          </a:bodyPr>
          <a:lstStyle/>
          <a:p>
            <a:pPr algn="l"/>
            <a:r>
              <a:rPr lang="en-US" sz="4400" b="1" dirty="0">
                <a:solidFill>
                  <a:srgbClr val="FFC000"/>
                </a:solidFill>
              </a:rPr>
              <a:t>Recommendation: </a:t>
            </a:r>
            <a:r>
              <a:rPr lang="en-US" sz="4400" dirty="0">
                <a:solidFill>
                  <a:srgbClr val="FFFFFF"/>
                </a:solidFill>
              </a:rPr>
              <a:t>Include the ESSER funds in your State Budget</a:t>
            </a:r>
          </a:p>
          <a:p>
            <a:pPr algn="l"/>
            <a:endParaRPr lang="en-US" sz="4400" dirty="0">
              <a:solidFill>
                <a:srgbClr val="FFFFFF"/>
              </a:solidFill>
            </a:endParaRPr>
          </a:p>
          <a:p>
            <a:pPr marL="342900" indent="-342900" algn="l">
              <a:buFont typeface="Arial" panose="020B0604020202020204" pitchFamily="34" charset="0"/>
              <a:buChar char="•"/>
            </a:pPr>
            <a:r>
              <a:rPr lang="en-US" sz="4400" dirty="0">
                <a:solidFill>
                  <a:srgbClr val="FFFFFF"/>
                </a:solidFill>
              </a:rPr>
              <a:t>Spending Exclusion - Included in Special Grant Fund List</a:t>
            </a:r>
          </a:p>
          <a:p>
            <a:pPr algn="l"/>
            <a:endParaRPr lang="en-US" sz="4400" dirty="0">
              <a:solidFill>
                <a:srgbClr val="FFFFFF"/>
              </a:solidFill>
            </a:endParaRPr>
          </a:p>
          <a:p>
            <a:pPr marL="342900" indent="-342900" algn="l">
              <a:buFont typeface="Arial" panose="020B0604020202020204" pitchFamily="34" charset="0"/>
              <a:buChar char="•"/>
            </a:pPr>
            <a:r>
              <a:rPr lang="en-US" sz="4400" dirty="0">
                <a:solidFill>
                  <a:srgbClr val="FFFFFF"/>
                </a:solidFill>
              </a:rPr>
              <a:t>Does not require you to spend them during the 2021/22 school year</a:t>
            </a:r>
          </a:p>
          <a:p>
            <a:pPr algn="l"/>
            <a:r>
              <a:rPr lang="en-US" sz="4400" dirty="0">
                <a:solidFill>
                  <a:srgbClr val="FFFFFF"/>
                </a:solidFill>
              </a:rPr>
              <a:t>	</a:t>
            </a:r>
          </a:p>
          <a:p>
            <a:pPr algn="l"/>
            <a:endParaRPr lang="en-US" dirty="0">
              <a:solidFill>
                <a:srgbClr val="FFFFFF"/>
              </a:solidFill>
            </a:endParaRPr>
          </a:p>
        </p:txBody>
      </p:sp>
    </p:spTree>
    <p:extLst>
      <p:ext uri="{BB962C8B-B14F-4D97-AF65-F5344CB8AC3E}">
        <p14:creationId xmlns:p14="http://schemas.microsoft.com/office/powerpoint/2010/main" val="716595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29785-1E76-0742-B114-6E7FC800DAFC}"/>
              </a:ext>
            </a:extLst>
          </p:cNvPr>
          <p:cNvSpPr>
            <a:spLocks noGrp="1"/>
          </p:cNvSpPr>
          <p:nvPr>
            <p:ph type="title"/>
          </p:nvPr>
        </p:nvSpPr>
        <p:spPr/>
        <p:txBody>
          <a:bodyPr>
            <a:normAutofit/>
          </a:bodyPr>
          <a:lstStyle/>
          <a:p>
            <a:r>
              <a:rPr lang="en-US" dirty="0"/>
              <a:t>LB 528 Changes for ESU and Schools</a:t>
            </a:r>
          </a:p>
        </p:txBody>
      </p:sp>
      <p:sp>
        <p:nvSpPr>
          <p:cNvPr id="6" name="Content Placeholder 5">
            <a:extLst>
              <a:ext uri="{FF2B5EF4-FFF2-40B4-BE49-F238E27FC236}">
                <a16:creationId xmlns:a16="http://schemas.microsoft.com/office/drawing/2014/main" id="{6D04890E-4A36-471C-995F-AB15BA610C08}"/>
              </a:ext>
            </a:extLst>
          </p:cNvPr>
          <p:cNvSpPr txBox="1">
            <a:spLocks noGrp="1"/>
          </p:cNvSpPr>
          <p:nvPr>
            <p:ph idx="1"/>
          </p:nvPr>
        </p:nvSpPr>
        <p:spPr>
          <a:xfrm>
            <a:off x="388938" y="1447800"/>
            <a:ext cx="11425237" cy="5444054"/>
          </a:xfrm>
          <a:prstGeom prst="rect">
            <a:avLst/>
          </a:prstGeom>
          <a:noFill/>
        </p:spPr>
        <p:txBody>
          <a:bodyPr wrap="square">
            <a:spAutoFit/>
          </a:bodyPr>
          <a:lstStyle/>
          <a:p>
            <a:r>
              <a:rPr lang="en-US" sz="2400" dirty="0">
                <a:solidFill>
                  <a:schemeClr val="tx2"/>
                </a:solidFill>
              </a:rPr>
              <a:t>ESU Core Services and Technology Infrastructure funds will no longer be paid on the first business day of the month as they will now be paid on the </a:t>
            </a:r>
            <a:r>
              <a:rPr lang="en-US" sz="2400" u="sng" dirty="0">
                <a:solidFill>
                  <a:schemeClr val="tx2"/>
                </a:solidFill>
              </a:rPr>
              <a:t>last business day</a:t>
            </a:r>
            <a:r>
              <a:rPr lang="en-US" sz="2400" dirty="0">
                <a:solidFill>
                  <a:schemeClr val="tx2"/>
                </a:solidFill>
              </a:rPr>
              <a:t> of each month beginning in September of each school fiscal year and ending in June.  </a:t>
            </a:r>
          </a:p>
          <a:p>
            <a:pPr marL="0" indent="0">
              <a:buNone/>
            </a:pPr>
            <a:endParaRPr lang="en-US" sz="2000" dirty="0"/>
          </a:p>
          <a:p>
            <a:r>
              <a:rPr lang="en-US" sz="2400" dirty="0">
                <a:solidFill>
                  <a:schemeClr val="tx2"/>
                </a:solidFill>
              </a:rPr>
              <a:t>Core services and technology infrastructure funds shall be adjusted when property within the boundaries of an educational service unit is transferred to another educational service unit in response to annexation of the transferred property by a city or village.</a:t>
            </a:r>
          </a:p>
          <a:p>
            <a:pPr lvl="1"/>
            <a:r>
              <a:rPr lang="en-US" sz="1800" dirty="0"/>
              <a:t>For an educational service unit to qualify for additional core services and technology infrastructure funds, the educational service unit from which property is being transferred shall apply on a form prescribed by the State Department of Education on or before August 20 preceding the first school fiscal year for which the property will not be available for taxation for the educational service unit's general fund levy.  On or before September 20 of such school fiscal year, the department shall certify to the receiving educational service units the amount of the reduction in core services and technology infrastructure funds.</a:t>
            </a:r>
          </a:p>
          <a:p>
            <a:pPr marL="0" indent="0">
              <a:buNone/>
            </a:pPr>
            <a:endParaRPr lang="en-US" sz="1600" dirty="0"/>
          </a:p>
        </p:txBody>
      </p:sp>
    </p:spTree>
    <p:extLst>
      <p:ext uri="{BB962C8B-B14F-4D97-AF65-F5344CB8AC3E}">
        <p14:creationId xmlns:p14="http://schemas.microsoft.com/office/powerpoint/2010/main" val="3889529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13F6-6946-4460-8CA1-163DE11E453B}"/>
              </a:ext>
            </a:extLst>
          </p:cNvPr>
          <p:cNvSpPr>
            <a:spLocks noGrp="1"/>
          </p:cNvSpPr>
          <p:nvPr>
            <p:ph type="title"/>
          </p:nvPr>
        </p:nvSpPr>
        <p:spPr>
          <a:xfrm>
            <a:off x="389299" y="180961"/>
            <a:ext cx="11425473" cy="982133"/>
          </a:xfrm>
        </p:spPr>
        <p:txBody>
          <a:bodyPr>
            <a:normAutofit/>
          </a:bodyPr>
          <a:lstStyle/>
          <a:p>
            <a:pPr algn="ctr"/>
            <a:r>
              <a:rPr lang="en-US" sz="5400" b="1" dirty="0">
                <a:solidFill>
                  <a:schemeClr val="accent1"/>
                </a:solidFill>
                <a:effectLst>
                  <a:outerShdw blurRad="38100" dist="38100" dir="2700000" algn="tl">
                    <a:srgbClr val="000000">
                      <a:alpha val="43137"/>
                    </a:srgbClr>
                  </a:outerShdw>
                </a:effectLst>
              </a:rPr>
              <a:t>New Location</a:t>
            </a:r>
          </a:p>
        </p:txBody>
      </p:sp>
      <p:sp>
        <p:nvSpPr>
          <p:cNvPr id="3" name="Content Placeholder 2">
            <a:extLst>
              <a:ext uri="{FF2B5EF4-FFF2-40B4-BE49-F238E27FC236}">
                <a16:creationId xmlns:a16="http://schemas.microsoft.com/office/drawing/2014/main" id="{CC760424-F362-4614-BC18-ED03634D74CA}"/>
              </a:ext>
            </a:extLst>
          </p:cNvPr>
          <p:cNvSpPr>
            <a:spLocks noGrp="1"/>
          </p:cNvSpPr>
          <p:nvPr>
            <p:ph idx="1"/>
          </p:nvPr>
        </p:nvSpPr>
        <p:spPr/>
        <p:txBody>
          <a:bodyPr>
            <a:normAutofit/>
          </a:bodyPr>
          <a:lstStyle/>
          <a:p>
            <a:r>
              <a:rPr lang="en-US" sz="3600" dirty="0"/>
              <a:t>Physical Address:</a:t>
            </a:r>
          </a:p>
          <a:p>
            <a:pPr lvl="1"/>
            <a:r>
              <a:rPr lang="en-US" sz="3200" dirty="0"/>
              <a:t>500 S 84</a:t>
            </a:r>
            <a:r>
              <a:rPr lang="en-US" sz="3200" baseline="30000" dirty="0"/>
              <a:t>th</a:t>
            </a:r>
            <a:r>
              <a:rPr lang="en-US" sz="3200" dirty="0"/>
              <a:t> St., 2</a:t>
            </a:r>
            <a:r>
              <a:rPr lang="en-US" sz="3200" baseline="30000" dirty="0"/>
              <a:t>nd</a:t>
            </a:r>
            <a:r>
              <a:rPr lang="en-US" sz="3200" dirty="0"/>
              <a:t> Floor</a:t>
            </a:r>
          </a:p>
          <a:p>
            <a:pPr marL="457200" lvl="1" indent="0">
              <a:buNone/>
            </a:pPr>
            <a:r>
              <a:rPr lang="en-US" sz="3200" dirty="0"/>
              <a:t>   Lincoln, NE  68510-2611</a:t>
            </a:r>
          </a:p>
          <a:p>
            <a:pPr marL="457200" lvl="1" indent="0">
              <a:buNone/>
            </a:pPr>
            <a:endParaRPr lang="en-US" sz="3200" dirty="0"/>
          </a:p>
          <a:p>
            <a:r>
              <a:rPr lang="en-US" sz="3600" dirty="0"/>
              <a:t>Mailing address:</a:t>
            </a:r>
          </a:p>
          <a:p>
            <a:pPr lvl="1"/>
            <a:r>
              <a:rPr lang="en-US" sz="3200" dirty="0"/>
              <a:t>PO Box 94987</a:t>
            </a:r>
          </a:p>
          <a:p>
            <a:pPr marL="457200" lvl="1" indent="0">
              <a:buNone/>
            </a:pPr>
            <a:r>
              <a:rPr lang="en-US" sz="3200" dirty="0"/>
              <a:t>   Lincoln, NE  68509-4987</a:t>
            </a:r>
          </a:p>
        </p:txBody>
      </p:sp>
      <p:pic>
        <p:nvPicPr>
          <p:cNvPr id="1026" name="Picture 2" descr="employee of the month ups GIF">
            <a:extLst>
              <a:ext uri="{FF2B5EF4-FFF2-40B4-BE49-F238E27FC236}">
                <a16:creationId xmlns:a16="http://schemas.microsoft.com/office/drawing/2014/main" id="{1CCB314F-87E7-4144-9BC1-399270CA3A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11538" y="1690687"/>
            <a:ext cx="4442601" cy="4104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8303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8112" y="365761"/>
            <a:ext cx="7517627" cy="1141252"/>
          </a:xfrm>
        </p:spPr>
        <p:txBody>
          <a:bodyPr>
            <a:normAutofit fontScale="90000"/>
          </a:bodyPr>
          <a:lstStyle/>
          <a:p>
            <a:pPr algn="ctr"/>
            <a:r>
              <a:rPr lang="en-US" sz="5400" dirty="0">
                <a:effectLst>
                  <a:outerShdw blurRad="38100" dist="38100" dir="2700000" algn="tl">
                    <a:srgbClr val="000000">
                      <a:alpha val="43137"/>
                    </a:srgbClr>
                  </a:outerShdw>
                </a:effectLst>
              </a:rPr>
              <a:t>Follow Bryce on Twitter </a:t>
            </a:r>
          </a:p>
        </p:txBody>
      </p:sp>
      <p:sp>
        <p:nvSpPr>
          <p:cNvPr id="3" name="Content Placeholder 2"/>
          <p:cNvSpPr>
            <a:spLocks noGrp="1"/>
          </p:cNvSpPr>
          <p:nvPr>
            <p:ph idx="1"/>
          </p:nvPr>
        </p:nvSpPr>
        <p:spPr>
          <a:xfrm>
            <a:off x="4516016" y="1788914"/>
            <a:ext cx="7675984" cy="3280172"/>
          </a:xfrm>
        </p:spPr>
        <p:txBody>
          <a:bodyPr>
            <a:normAutofit fontScale="92500" lnSpcReduction="10000"/>
          </a:bodyPr>
          <a:lstStyle/>
          <a:p>
            <a:pPr marL="0" indent="0" algn="ctr">
              <a:buNone/>
            </a:pPr>
            <a:r>
              <a:rPr lang="en-US" sz="3600" dirty="0" err="1"/>
              <a:t>bryce</a:t>
            </a:r>
            <a:r>
              <a:rPr lang="en-US" sz="3600" dirty="0"/>
              <a:t> </a:t>
            </a:r>
            <a:r>
              <a:rPr lang="en-US" sz="3600" dirty="0" err="1"/>
              <a:t>wilson@NDE_Finance</a:t>
            </a:r>
            <a:endParaRPr lang="en-US" sz="3600" dirty="0"/>
          </a:p>
          <a:p>
            <a:pPr marL="0" indent="0">
              <a:buNone/>
            </a:pPr>
            <a:endParaRPr lang="en-US" sz="3600" dirty="0"/>
          </a:p>
          <a:p>
            <a:r>
              <a:rPr lang="en-US" sz="3600" dirty="0"/>
              <a:t>School finance related reminders</a:t>
            </a:r>
          </a:p>
          <a:p>
            <a:r>
              <a:rPr lang="en-US" sz="3600" dirty="0"/>
              <a:t>Upcoming school finance due dates</a:t>
            </a:r>
          </a:p>
          <a:p>
            <a:r>
              <a:rPr lang="en-US" sz="3600" dirty="0"/>
              <a:t>Legislative updates</a:t>
            </a:r>
          </a:p>
          <a:p>
            <a:endParaRPr lang="en-US" dirty="0"/>
          </a:p>
        </p:txBody>
      </p:sp>
      <p:sp>
        <p:nvSpPr>
          <p:cNvPr id="4" name="Slide Number Placeholder 3"/>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7C29B5-B3EC-0141-BE1B-9E5EC6E713CC}" type="slidenum">
              <a:rPr lang="en-US" smtClean="0"/>
              <a:pPr/>
              <a:t>31</a:t>
            </a:fld>
            <a:endParaRPr lang="en-US">
              <a:solidFill>
                <a:srgbClr val="1F1646">
                  <a:tint val="75000"/>
                </a:srgbClr>
              </a:solidFill>
              <a:latin typeface="Century Gothic"/>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525" y="5069086"/>
            <a:ext cx="1085850"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bo burnham pun GIF">
            <a:extLst>
              <a:ext uri="{FF2B5EF4-FFF2-40B4-BE49-F238E27FC236}">
                <a16:creationId xmlns:a16="http://schemas.microsoft.com/office/drawing/2014/main" id="{CDD6B88F-41B2-45DC-BEE5-62940D17D6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7484" y="559325"/>
            <a:ext cx="4183217" cy="415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047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55851" y="385637"/>
            <a:ext cx="8080297" cy="883325"/>
          </a:xfrm>
        </p:spPr>
        <p:txBody>
          <a:bodyPr>
            <a:normAutofit/>
          </a:bodyPr>
          <a:lstStyle/>
          <a:p>
            <a:pPr algn="l" eaLnBrk="1" hangingPunct="1"/>
            <a:r>
              <a:rPr lang="en-US" sz="4800" dirty="0">
                <a:effectLst>
                  <a:outerShdw blurRad="38100" dist="38100" dir="2700000" algn="tl">
                    <a:srgbClr val="000000">
                      <a:alpha val="43137"/>
                    </a:srgbClr>
                  </a:outerShdw>
                </a:effectLst>
              </a:rPr>
              <a:t>NDE School Finance Team</a:t>
            </a:r>
          </a:p>
        </p:txBody>
      </p:sp>
      <p:sp>
        <p:nvSpPr>
          <p:cNvPr id="4" name="TextBox 3"/>
          <p:cNvSpPr txBox="1"/>
          <p:nvPr/>
        </p:nvSpPr>
        <p:spPr>
          <a:xfrm>
            <a:off x="4691307" y="1730352"/>
            <a:ext cx="6648279" cy="4893647"/>
          </a:xfrm>
          <a:prstGeom prst="rect">
            <a:avLst/>
          </a:prstGeom>
          <a:noFill/>
        </p:spPr>
        <p:txBody>
          <a:bodyPr wrap="square" rtlCol="0">
            <a:spAutoFit/>
          </a:bodyPr>
          <a:lstStyle/>
          <a:p>
            <a:pPr defTabSz="342900"/>
            <a:r>
              <a:rPr lang="en-US" sz="2800" b="1" dirty="0">
                <a:solidFill>
                  <a:srgbClr val="1F1646"/>
                </a:solidFill>
                <a:latin typeface="Century Gothic"/>
              </a:rPr>
              <a:t>Bryce Wilson </a:t>
            </a:r>
          </a:p>
          <a:p>
            <a:pPr marL="257175" indent="-257175" defTabSz="342900">
              <a:buFont typeface="Wingdings" panose="05000000000000000000" pitchFamily="2" charset="2"/>
              <a:buChar char="Ø"/>
            </a:pPr>
            <a:r>
              <a:rPr lang="en-US" sz="2000" dirty="0">
                <a:solidFill>
                  <a:srgbClr val="1F1646"/>
                </a:solidFill>
                <a:latin typeface="Century Gothic"/>
                <a:hlinkClick r:id="rId3"/>
              </a:rPr>
              <a:t>bryce.wilson@nebraska.gov</a:t>
            </a:r>
            <a:r>
              <a:rPr lang="en-US" sz="2000" dirty="0">
                <a:solidFill>
                  <a:srgbClr val="1F1646"/>
                </a:solidFill>
                <a:latin typeface="Century Gothic"/>
              </a:rPr>
              <a:t>				402-471-4320</a:t>
            </a:r>
            <a:endParaRPr lang="en-US" sz="1000" dirty="0">
              <a:solidFill>
                <a:srgbClr val="1F1646"/>
              </a:solidFill>
              <a:latin typeface="Century Gothic"/>
            </a:endParaRPr>
          </a:p>
          <a:p>
            <a:pPr defTabSz="342900"/>
            <a:endParaRPr lang="en-US" sz="600" dirty="0">
              <a:solidFill>
                <a:srgbClr val="1F1646"/>
              </a:solidFill>
              <a:latin typeface="Century Gothic"/>
            </a:endParaRPr>
          </a:p>
          <a:p>
            <a:pPr defTabSz="342900"/>
            <a:r>
              <a:rPr lang="en-US" sz="2800" b="1" dirty="0">
                <a:solidFill>
                  <a:srgbClr val="1F1646"/>
                </a:solidFill>
                <a:latin typeface="Century Gothic"/>
              </a:rPr>
              <a:t>Kevin Lyons</a:t>
            </a:r>
          </a:p>
          <a:p>
            <a:pPr marL="257175" indent="-257175" defTabSz="342900">
              <a:buFont typeface="Wingdings" panose="05000000000000000000" pitchFamily="2" charset="2"/>
              <a:buChar char="Ø"/>
            </a:pPr>
            <a:r>
              <a:rPr lang="en-US" sz="2000" dirty="0">
                <a:solidFill>
                  <a:srgbClr val="1F1646"/>
                </a:solidFill>
                <a:latin typeface="Century Gothic"/>
                <a:hlinkClick r:id="rId4"/>
              </a:rPr>
              <a:t>kevin.lyons@Nebraska.gov</a:t>
            </a:r>
            <a:r>
              <a:rPr lang="en-US" sz="2000" dirty="0">
                <a:solidFill>
                  <a:srgbClr val="1F1646"/>
                </a:solidFill>
                <a:latin typeface="Century Gothic"/>
              </a:rPr>
              <a:t>				402-450-1418</a:t>
            </a:r>
            <a:endParaRPr lang="en-US" sz="700" dirty="0">
              <a:solidFill>
                <a:srgbClr val="1F1646"/>
              </a:solidFill>
              <a:latin typeface="Century Gothic"/>
            </a:endParaRPr>
          </a:p>
          <a:p>
            <a:pPr defTabSz="342900"/>
            <a:endParaRPr lang="en-US" sz="700" dirty="0">
              <a:solidFill>
                <a:srgbClr val="1F1646"/>
              </a:solidFill>
              <a:latin typeface="Century Gothic"/>
            </a:endParaRPr>
          </a:p>
          <a:p>
            <a:pPr defTabSz="342900"/>
            <a:r>
              <a:rPr lang="en-US" sz="2800" b="1" dirty="0">
                <a:solidFill>
                  <a:srgbClr val="1F1646"/>
                </a:solidFill>
                <a:latin typeface="Century Gothic"/>
              </a:rPr>
              <a:t>Janice Eret – </a:t>
            </a:r>
            <a:r>
              <a:rPr lang="en-US" sz="2400" i="1" dirty="0">
                <a:solidFill>
                  <a:srgbClr val="FF0000"/>
                </a:solidFill>
                <a:latin typeface="Century Gothic"/>
              </a:rPr>
              <a:t>Short Timer</a:t>
            </a:r>
            <a:endParaRPr lang="en-US" sz="2800" i="1" dirty="0">
              <a:solidFill>
                <a:srgbClr val="FF0000"/>
              </a:solidFill>
              <a:latin typeface="Century Gothic"/>
            </a:endParaRPr>
          </a:p>
          <a:p>
            <a:pPr marL="342900" indent="-342900" defTabSz="342900">
              <a:buFont typeface="Wingdings" panose="05000000000000000000" pitchFamily="2" charset="2"/>
              <a:buChar char="Ø"/>
            </a:pPr>
            <a:r>
              <a:rPr lang="en-US" sz="2000" dirty="0">
                <a:solidFill>
                  <a:srgbClr val="1F1646"/>
                </a:solidFill>
                <a:latin typeface="Century Gothic"/>
                <a:hlinkClick r:id="rId5"/>
              </a:rPr>
              <a:t>janice.eret@nebraska.gov</a:t>
            </a:r>
            <a:r>
              <a:rPr lang="en-US" sz="2000" dirty="0">
                <a:solidFill>
                  <a:srgbClr val="1F1646"/>
                </a:solidFill>
                <a:latin typeface="Century Gothic"/>
              </a:rPr>
              <a:t> 				402-540-0649</a:t>
            </a:r>
          </a:p>
          <a:p>
            <a:pPr defTabSz="342900"/>
            <a:endParaRPr lang="en-US" sz="700" dirty="0">
              <a:solidFill>
                <a:srgbClr val="1F1646"/>
              </a:solidFill>
              <a:latin typeface="Century Gothic"/>
            </a:endParaRPr>
          </a:p>
          <a:p>
            <a:pPr defTabSz="342900"/>
            <a:r>
              <a:rPr lang="en-US" sz="2800" b="1" dirty="0">
                <a:solidFill>
                  <a:srgbClr val="1F1646"/>
                </a:solidFill>
                <a:latin typeface="Century Gothic"/>
              </a:rPr>
              <a:t>Michelle Cartwright</a:t>
            </a:r>
          </a:p>
          <a:p>
            <a:pPr marL="257175" indent="-257175" defTabSz="342900">
              <a:buFont typeface="Wingdings" panose="05000000000000000000" pitchFamily="2" charset="2"/>
              <a:buChar char="Ø"/>
            </a:pPr>
            <a:r>
              <a:rPr lang="en-US" sz="2000" dirty="0">
                <a:solidFill>
                  <a:srgbClr val="1F1646"/>
                </a:solidFill>
                <a:latin typeface="Century Gothic"/>
                <a:hlinkClick r:id="rId6"/>
              </a:rPr>
              <a:t>Michelle.cartwright@nebraska.gov</a:t>
            </a:r>
            <a:r>
              <a:rPr lang="en-US" sz="2000" dirty="0">
                <a:solidFill>
                  <a:srgbClr val="1F1646"/>
                </a:solidFill>
                <a:latin typeface="Century Gothic"/>
              </a:rPr>
              <a:t> </a:t>
            </a:r>
            <a:r>
              <a:rPr lang="en-US" sz="2800" dirty="0">
                <a:solidFill>
                  <a:srgbClr val="1F1646"/>
                </a:solidFill>
                <a:latin typeface="Century Gothic"/>
              </a:rPr>
              <a:t>	</a:t>
            </a:r>
            <a:r>
              <a:rPr lang="en-US" sz="2000" dirty="0">
                <a:solidFill>
                  <a:srgbClr val="1F1646"/>
                </a:solidFill>
                <a:latin typeface="Century Gothic"/>
              </a:rPr>
              <a:t>402-450-0867</a:t>
            </a:r>
          </a:p>
          <a:p>
            <a:pPr defTabSz="342900"/>
            <a:r>
              <a:rPr lang="en-US" sz="2800" b="1" dirty="0">
                <a:solidFill>
                  <a:srgbClr val="1F1646"/>
                </a:solidFill>
                <a:latin typeface="Century Gothic"/>
              </a:rPr>
              <a:t>Stephanie DeGroot</a:t>
            </a:r>
          </a:p>
          <a:p>
            <a:pPr marL="342900" indent="-342900" defTabSz="342900">
              <a:buFont typeface="Wingdings" panose="05000000000000000000" pitchFamily="2" charset="2"/>
              <a:buChar char="Ø"/>
            </a:pPr>
            <a:r>
              <a:rPr lang="en-US" sz="2000" dirty="0">
                <a:solidFill>
                  <a:srgbClr val="1F1646"/>
                </a:solidFill>
                <a:latin typeface="Century Gothic"/>
                <a:hlinkClick r:id="rId7"/>
              </a:rPr>
              <a:t>stephanie.degroot@nebraska.gov</a:t>
            </a:r>
            <a:r>
              <a:rPr lang="en-US" sz="2000" dirty="0">
                <a:solidFill>
                  <a:srgbClr val="1F1646"/>
                </a:solidFill>
                <a:latin typeface="Century Gothic"/>
              </a:rPr>
              <a:t> 	402-540-0649</a:t>
            </a:r>
          </a:p>
          <a:p>
            <a:pPr defTabSz="342900"/>
            <a:r>
              <a:rPr lang="en-US" sz="2000" dirty="0">
                <a:solidFill>
                  <a:srgbClr val="1F1646"/>
                </a:solidFill>
                <a:latin typeface="Century Gothic"/>
              </a:rPr>
              <a:t>										</a:t>
            </a:r>
            <a:r>
              <a:rPr lang="en-US" sz="2000" dirty="0">
                <a:solidFill>
                  <a:srgbClr val="FF0000"/>
                </a:solidFill>
                <a:latin typeface="Century Gothic"/>
              </a:rPr>
              <a:t>	</a:t>
            </a:r>
            <a:r>
              <a:rPr lang="en-US" sz="2000" b="1" i="1" dirty="0">
                <a:solidFill>
                  <a:srgbClr val="FF0000"/>
                </a:solidFill>
                <a:latin typeface="Century Gothic"/>
              </a:rPr>
              <a:t>(After Janice Retires</a:t>
            </a:r>
            <a:r>
              <a:rPr lang="en-US" sz="2000" i="1" dirty="0">
                <a:solidFill>
                  <a:srgbClr val="FF0000"/>
                </a:solidFill>
                <a:latin typeface="Century Gothic"/>
              </a:rPr>
              <a:t>)</a:t>
            </a:r>
          </a:p>
          <a:p>
            <a:pPr defTabSz="342900"/>
            <a:endParaRPr lang="en-US" sz="600" dirty="0">
              <a:solidFill>
                <a:srgbClr val="1F1646"/>
              </a:solidFill>
              <a:latin typeface="Century Gothic"/>
            </a:endParaRPr>
          </a:p>
          <a:p>
            <a:pPr defTabSz="342900"/>
            <a:endParaRPr lang="en-US" dirty="0">
              <a:solidFill>
                <a:srgbClr val="1F1646"/>
              </a:solidFill>
              <a:latin typeface="Century Gothic"/>
            </a:endParaRPr>
          </a:p>
        </p:txBody>
      </p:sp>
      <p:sp>
        <p:nvSpPr>
          <p:cNvPr id="2" name="Slide Number Placeholder 1"/>
          <p:cNvSpPr>
            <a:spLocks noGrp="1"/>
          </p:cNvSpPr>
          <p:nvPr>
            <p:ph type="sldNum" sz="quarter" idx="4294967295"/>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7C29B5-B3EC-0141-BE1B-9E5EC6E713CC}" type="slidenum">
              <a:rPr lang="en-US" smtClean="0"/>
              <a:pPr/>
              <a:t>32</a:t>
            </a:fld>
            <a:endParaRPr lang="en-US" dirty="0">
              <a:solidFill>
                <a:srgbClr val="1F1646">
                  <a:tint val="75000"/>
                </a:srgbClr>
              </a:solidFill>
              <a:latin typeface="Century Gothic"/>
            </a:endParaRPr>
          </a:p>
        </p:txBody>
      </p:sp>
      <p:pic>
        <p:nvPicPr>
          <p:cNvPr id="3" name="Picture 2">
            <a:extLst>
              <a:ext uri="{FF2B5EF4-FFF2-40B4-BE49-F238E27FC236}">
                <a16:creationId xmlns:a16="http://schemas.microsoft.com/office/drawing/2014/main" id="{F3A3B6B7-F841-4C35-A94D-561096DDC34B}"/>
              </a:ext>
            </a:extLst>
          </p:cNvPr>
          <p:cNvPicPr>
            <a:picLocks noChangeAspect="1"/>
          </p:cNvPicPr>
          <p:nvPr/>
        </p:nvPicPr>
        <p:blipFill>
          <a:blip r:embed="rId8"/>
          <a:stretch>
            <a:fillRect/>
          </a:stretch>
        </p:blipFill>
        <p:spPr>
          <a:xfrm>
            <a:off x="223935" y="1875453"/>
            <a:ext cx="4453158" cy="3825551"/>
          </a:xfrm>
          <a:prstGeom prst="rect">
            <a:avLst/>
          </a:prstGeom>
        </p:spPr>
      </p:pic>
    </p:spTree>
    <p:extLst>
      <p:ext uri="{BB962C8B-B14F-4D97-AF65-F5344CB8AC3E}">
        <p14:creationId xmlns:p14="http://schemas.microsoft.com/office/powerpoint/2010/main" val="2626742429"/>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9DBC8-5A13-AA4B-B331-F2DB8111BE6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26760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9605-426A-D94C-8D68-B193A505539A}"/>
              </a:ext>
            </a:extLst>
          </p:cNvPr>
          <p:cNvSpPr>
            <a:spLocks noGrp="1"/>
          </p:cNvSpPr>
          <p:nvPr>
            <p:ph type="title"/>
          </p:nvPr>
        </p:nvSpPr>
        <p:spPr/>
        <p:txBody>
          <a:bodyPr/>
          <a:lstStyle/>
          <a:p>
            <a:pPr algn="ctr"/>
            <a:r>
              <a:rPr lang="en-US" sz="4400" b="1" dirty="0"/>
              <a:t>School Finance Data Review</a:t>
            </a:r>
            <a:endParaRPr lang="en-US" dirty="0"/>
          </a:p>
        </p:txBody>
      </p:sp>
      <p:sp>
        <p:nvSpPr>
          <p:cNvPr id="3" name="Content Placeholder 2">
            <a:extLst>
              <a:ext uri="{FF2B5EF4-FFF2-40B4-BE49-F238E27FC236}">
                <a16:creationId xmlns:a16="http://schemas.microsoft.com/office/drawing/2014/main" id="{4E4E6639-E19C-5C49-8181-6FC4F9CEC011}"/>
              </a:ext>
            </a:extLst>
          </p:cNvPr>
          <p:cNvSpPr>
            <a:spLocks noGrp="1"/>
          </p:cNvSpPr>
          <p:nvPr>
            <p:ph idx="1"/>
          </p:nvPr>
        </p:nvSpPr>
        <p:spPr/>
        <p:txBody>
          <a:bodyPr/>
          <a:lstStyle/>
          <a:p>
            <a:pPr algn="l"/>
            <a:r>
              <a:rPr lang="en-US" sz="3600" b="1" dirty="0"/>
              <a:t>ADVISER</a:t>
            </a:r>
          </a:p>
          <a:p>
            <a:pPr marL="914400" lvl="1" indent="-457200" algn="l">
              <a:buFont typeface="Arial" panose="020B0604020202020204" pitchFamily="34" charset="0"/>
              <a:buChar char="•"/>
            </a:pPr>
            <a:r>
              <a:rPr lang="en-US" sz="3200" dirty="0">
                <a:solidFill>
                  <a:schemeClr val="bg1"/>
                </a:solidFill>
              </a:rPr>
              <a:t>Average Daily Membership (ADM)</a:t>
            </a:r>
          </a:p>
          <a:p>
            <a:pPr marL="914400" lvl="1" indent="-457200" algn="l">
              <a:buFont typeface="Arial" panose="020B0604020202020204" pitchFamily="34" charset="0"/>
              <a:buChar char="•"/>
            </a:pPr>
            <a:r>
              <a:rPr lang="en-US" sz="3200" dirty="0">
                <a:solidFill>
                  <a:schemeClr val="bg1"/>
                </a:solidFill>
              </a:rPr>
              <a:t>Fall Membership (October 1</a:t>
            </a:r>
            <a:r>
              <a:rPr lang="en-US" sz="3200" baseline="30000" dirty="0">
                <a:solidFill>
                  <a:schemeClr val="bg1"/>
                </a:solidFill>
              </a:rPr>
              <a:t>st</a:t>
            </a:r>
            <a:r>
              <a:rPr lang="en-US" sz="3200" dirty="0">
                <a:solidFill>
                  <a:schemeClr val="bg1"/>
                </a:solidFill>
              </a:rPr>
              <a:t>)</a:t>
            </a:r>
          </a:p>
          <a:p>
            <a:pPr marL="914400" lvl="1" indent="-457200" algn="l">
              <a:buFont typeface="Arial" panose="020B0604020202020204" pitchFamily="34" charset="0"/>
              <a:buChar char="•"/>
            </a:pPr>
            <a:r>
              <a:rPr lang="en-US" sz="3200" dirty="0">
                <a:solidFill>
                  <a:schemeClr val="bg1"/>
                </a:solidFill>
              </a:rPr>
              <a:t>Option In/Out</a:t>
            </a:r>
          </a:p>
          <a:p>
            <a:pPr marL="914400" lvl="1" indent="-457200" algn="l">
              <a:buFont typeface="Arial" panose="020B0604020202020204" pitchFamily="34" charset="0"/>
              <a:buChar char="•"/>
            </a:pPr>
            <a:r>
              <a:rPr lang="en-US" sz="3200" dirty="0">
                <a:solidFill>
                  <a:schemeClr val="bg1"/>
                </a:solidFill>
              </a:rPr>
              <a:t>Contracted Students</a:t>
            </a:r>
          </a:p>
          <a:p>
            <a:pPr marL="914400" lvl="1" indent="-457200" algn="l">
              <a:buFont typeface="Arial" panose="020B0604020202020204" pitchFamily="34" charset="0"/>
              <a:buChar char="•"/>
            </a:pPr>
            <a:r>
              <a:rPr lang="en-US" sz="3200" dirty="0">
                <a:solidFill>
                  <a:schemeClr val="bg1"/>
                </a:solidFill>
              </a:rPr>
              <a:t>Qualified Early Childhood</a:t>
            </a:r>
          </a:p>
          <a:p>
            <a:pPr marL="914400" lvl="1" indent="-457200" algn="l">
              <a:buFont typeface="Arial" panose="020B0604020202020204" pitchFamily="34" charset="0"/>
              <a:buChar char="•"/>
            </a:pPr>
            <a:r>
              <a:rPr lang="en-US" sz="3200" dirty="0">
                <a:solidFill>
                  <a:schemeClr val="bg1"/>
                </a:solidFill>
              </a:rPr>
              <a:t>Limited English Proficient (LEP)</a:t>
            </a:r>
          </a:p>
        </p:txBody>
      </p:sp>
    </p:spTree>
    <p:extLst>
      <p:ext uri="{BB962C8B-B14F-4D97-AF65-F5344CB8AC3E}">
        <p14:creationId xmlns:p14="http://schemas.microsoft.com/office/powerpoint/2010/main" val="160183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4A809-9B80-4AA1-A2E6-9C875BCA53DE}"/>
              </a:ext>
            </a:extLst>
          </p:cNvPr>
          <p:cNvSpPr>
            <a:spLocks noGrp="1"/>
          </p:cNvSpPr>
          <p:nvPr>
            <p:ph type="title"/>
          </p:nvPr>
        </p:nvSpPr>
        <p:spPr/>
        <p:txBody>
          <a:bodyPr>
            <a:normAutofit fontScale="90000"/>
          </a:bodyPr>
          <a:lstStyle/>
          <a:p>
            <a:pPr algn="ctr"/>
            <a:r>
              <a:rPr lang="en-US" sz="4400" b="1" dirty="0"/>
              <a:t>Consolidated Data Collections (CDC)</a:t>
            </a:r>
            <a:br>
              <a:rPr lang="en-US" sz="4400" b="1" dirty="0"/>
            </a:br>
            <a:endParaRPr lang="en-US" dirty="0"/>
          </a:p>
        </p:txBody>
      </p:sp>
      <p:sp>
        <p:nvSpPr>
          <p:cNvPr id="3" name="Content Placeholder 2">
            <a:extLst>
              <a:ext uri="{FF2B5EF4-FFF2-40B4-BE49-F238E27FC236}">
                <a16:creationId xmlns:a16="http://schemas.microsoft.com/office/drawing/2014/main" id="{1D11C600-CEFB-4DCF-89DE-A022420010A9}"/>
              </a:ext>
            </a:extLst>
          </p:cNvPr>
          <p:cNvSpPr>
            <a:spLocks noGrp="1"/>
          </p:cNvSpPr>
          <p:nvPr>
            <p:ph idx="1"/>
          </p:nvPr>
        </p:nvSpPr>
        <p:spPr>
          <a:xfrm>
            <a:off x="389299" y="1107583"/>
            <a:ext cx="11425473" cy="5512157"/>
          </a:xfrm>
        </p:spPr>
        <p:txBody>
          <a:bodyPr>
            <a:normAutofit lnSpcReduction="10000"/>
          </a:bodyPr>
          <a:lstStyle/>
          <a:p>
            <a:pPr marL="914400" lvl="1" indent="-457200" algn="l">
              <a:buFont typeface="Arial" panose="020B0604020202020204" pitchFamily="34" charset="0"/>
              <a:buChar char="•"/>
            </a:pPr>
            <a:r>
              <a:rPr lang="en-US" sz="3200" dirty="0">
                <a:solidFill>
                  <a:schemeClr val="bg1"/>
                </a:solidFill>
              </a:rPr>
              <a:t>Days in Session/Instructional Program Hours </a:t>
            </a:r>
            <a:r>
              <a:rPr lang="en-US" sz="1800" dirty="0">
                <a:solidFill>
                  <a:schemeClr val="bg1"/>
                </a:solidFill>
              </a:rPr>
              <a:t>(completed)</a:t>
            </a:r>
            <a:endParaRPr lang="en-US" sz="3200" dirty="0">
              <a:solidFill>
                <a:schemeClr val="bg1"/>
              </a:solidFill>
            </a:endParaRPr>
          </a:p>
          <a:p>
            <a:pPr marL="914400" lvl="1" indent="-457200" algn="l">
              <a:buFont typeface="Arial" panose="020B0604020202020204" pitchFamily="34" charset="0"/>
              <a:buChar char="•"/>
            </a:pPr>
            <a:r>
              <a:rPr lang="en-US" sz="3200" dirty="0">
                <a:solidFill>
                  <a:schemeClr val="bg1"/>
                </a:solidFill>
              </a:rPr>
              <a:t>Pupil Transportation Report </a:t>
            </a:r>
            <a:r>
              <a:rPr lang="en-US" sz="1800" dirty="0">
                <a:solidFill>
                  <a:schemeClr val="bg1"/>
                </a:solidFill>
              </a:rPr>
              <a:t>(completed)</a:t>
            </a:r>
          </a:p>
          <a:p>
            <a:pPr marL="914400" lvl="1" indent="-457200" algn="l">
              <a:buFont typeface="Arial" panose="020B0604020202020204" pitchFamily="34" charset="0"/>
              <a:buChar char="•"/>
            </a:pPr>
            <a:endParaRPr lang="en-US" sz="1800" dirty="0">
              <a:solidFill>
                <a:schemeClr val="bg1"/>
              </a:solidFill>
            </a:endParaRPr>
          </a:p>
          <a:p>
            <a:pPr marL="457200" indent="-457200">
              <a:buFont typeface="Arial" panose="020B0604020202020204" pitchFamily="34" charset="0"/>
              <a:buChar char="•"/>
            </a:pPr>
            <a:r>
              <a:rPr lang="en-US" sz="3200" dirty="0">
                <a:solidFill>
                  <a:schemeClr val="bg1"/>
                </a:solidFill>
              </a:rPr>
              <a:t>The following collections are Due 10-15-2021</a:t>
            </a:r>
          </a:p>
          <a:p>
            <a:pPr marL="457200" lvl="1" indent="0" algn="l">
              <a:buNone/>
            </a:pPr>
            <a:endParaRPr lang="en-US" sz="1800" dirty="0">
              <a:solidFill>
                <a:schemeClr val="bg1"/>
              </a:solidFill>
            </a:endParaRPr>
          </a:p>
          <a:p>
            <a:pPr marL="914400" lvl="1" indent="-457200">
              <a:buFont typeface="Arial" panose="020B0604020202020204" pitchFamily="34" charset="0"/>
              <a:buChar char="•"/>
            </a:pPr>
            <a:r>
              <a:rPr lang="en-US" sz="3200" dirty="0">
                <a:solidFill>
                  <a:schemeClr val="bg1"/>
                </a:solidFill>
              </a:rPr>
              <a:t>Summer School Student Unit </a:t>
            </a:r>
            <a:r>
              <a:rPr lang="en-US" sz="1800" dirty="0">
                <a:solidFill>
                  <a:schemeClr val="bg1"/>
                </a:solidFill>
              </a:rPr>
              <a:t>(Due 10-15-21)</a:t>
            </a:r>
          </a:p>
          <a:p>
            <a:pPr marL="914400" lvl="1" indent="-457200" algn="l">
              <a:buFont typeface="Arial" panose="020B0604020202020204" pitchFamily="34" charset="0"/>
              <a:buChar char="•"/>
            </a:pPr>
            <a:r>
              <a:rPr lang="en-US" sz="3200" dirty="0">
                <a:solidFill>
                  <a:schemeClr val="bg1"/>
                </a:solidFill>
              </a:rPr>
              <a:t>Assessed Valuation and Levies</a:t>
            </a:r>
            <a:endParaRPr lang="en-US" sz="1800" dirty="0">
              <a:solidFill>
                <a:schemeClr val="bg1"/>
              </a:solidFill>
            </a:endParaRPr>
          </a:p>
          <a:p>
            <a:pPr marL="914400" lvl="1" indent="-457200" algn="l">
              <a:buFont typeface="Arial" panose="020B0604020202020204" pitchFamily="34" charset="0"/>
              <a:buChar char="•"/>
            </a:pPr>
            <a:r>
              <a:rPr lang="en-US" sz="3200" dirty="0">
                <a:solidFill>
                  <a:schemeClr val="bg1"/>
                </a:solidFill>
              </a:rPr>
              <a:t>Estimated Expenditures for Poverty and LEP</a:t>
            </a:r>
            <a:endParaRPr lang="en-US" sz="1800" dirty="0">
              <a:solidFill>
                <a:schemeClr val="bg1"/>
              </a:solidFill>
            </a:endParaRPr>
          </a:p>
          <a:p>
            <a:pPr marL="914400" lvl="1" indent="-457200" algn="l">
              <a:buFont typeface="Arial" panose="020B0604020202020204" pitchFamily="34" charset="0"/>
              <a:buChar char="•"/>
            </a:pPr>
            <a:r>
              <a:rPr lang="en-US" sz="3200" dirty="0">
                <a:solidFill>
                  <a:schemeClr val="bg1"/>
                </a:solidFill>
              </a:rPr>
              <a:t>PK Instructional Program Hours/K Program</a:t>
            </a:r>
            <a:endParaRPr lang="en-US" sz="1800" dirty="0">
              <a:solidFill>
                <a:schemeClr val="bg1"/>
              </a:solidFill>
            </a:endParaRPr>
          </a:p>
          <a:p>
            <a:pPr marL="914400" lvl="1" indent="-457200" algn="l">
              <a:buFont typeface="Arial" panose="020B0604020202020204" pitchFamily="34" charset="0"/>
              <a:buChar char="•"/>
            </a:pPr>
            <a:r>
              <a:rPr lang="en-US" sz="3200" dirty="0">
                <a:solidFill>
                  <a:schemeClr val="bg1"/>
                </a:solidFill>
              </a:rPr>
              <a:t>Elementary Site Allowance</a:t>
            </a:r>
          </a:p>
          <a:p>
            <a:pPr marL="914400" lvl="1" indent="-457200" algn="l">
              <a:buFont typeface="Arial" panose="020B0604020202020204" pitchFamily="34" charset="0"/>
              <a:buChar char="•"/>
            </a:pPr>
            <a:r>
              <a:rPr lang="en-US" sz="3200" dirty="0">
                <a:solidFill>
                  <a:schemeClr val="bg1"/>
                </a:solidFill>
              </a:rPr>
              <a:t>Two-Year New School Adjustment Application</a:t>
            </a:r>
          </a:p>
          <a:p>
            <a:pPr marL="914400" lvl="1" indent="-457200" algn="l">
              <a:buFont typeface="Arial" panose="020B0604020202020204" pitchFamily="34" charset="0"/>
              <a:buChar char="•"/>
            </a:pPr>
            <a:r>
              <a:rPr lang="en-US" sz="3200" dirty="0">
                <a:solidFill>
                  <a:schemeClr val="bg1"/>
                </a:solidFill>
              </a:rPr>
              <a:t>Student Growth Adjustment</a:t>
            </a:r>
          </a:p>
          <a:p>
            <a:pPr marL="0" indent="0">
              <a:buNone/>
            </a:pPr>
            <a:endParaRPr lang="en-US" dirty="0"/>
          </a:p>
        </p:txBody>
      </p:sp>
    </p:spTree>
    <p:extLst>
      <p:ext uri="{BB962C8B-B14F-4D97-AF65-F5344CB8AC3E}">
        <p14:creationId xmlns:p14="http://schemas.microsoft.com/office/powerpoint/2010/main" val="58068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03DB8-8356-594A-8FEC-A7E11565E036}"/>
              </a:ext>
            </a:extLst>
          </p:cNvPr>
          <p:cNvSpPr>
            <a:spLocks noGrp="1"/>
          </p:cNvSpPr>
          <p:nvPr>
            <p:ph type="title"/>
          </p:nvPr>
        </p:nvSpPr>
        <p:spPr>
          <a:xfrm>
            <a:off x="357156" y="2315375"/>
            <a:ext cx="3384420" cy="1113625"/>
          </a:xfrm>
        </p:spPr>
        <p:txBody>
          <a:bodyPr>
            <a:normAutofit fontScale="90000"/>
          </a:bodyPr>
          <a:lstStyle/>
          <a:p>
            <a:r>
              <a:rPr lang="en-US" dirty="0"/>
              <a:t>NDE Portal</a:t>
            </a:r>
            <a:br>
              <a:rPr lang="en-US" dirty="0"/>
            </a:br>
            <a:br>
              <a:rPr lang="en-US" dirty="0"/>
            </a:br>
            <a:r>
              <a:rPr lang="en-US" sz="2200" dirty="0"/>
              <a:t>(Red lines indicate collections for school finance)</a:t>
            </a:r>
          </a:p>
        </p:txBody>
      </p:sp>
      <p:pic>
        <p:nvPicPr>
          <p:cNvPr id="5" name="Content Placeholder 4">
            <a:extLst>
              <a:ext uri="{FF2B5EF4-FFF2-40B4-BE49-F238E27FC236}">
                <a16:creationId xmlns:a16="http://schemas.microsoft.com/office/drawing/2014/main" id="{E02528FF-0BA5-48AF-B320-8CA367921886}"/>
              </a:ext>
            </a:extLst>
          </p:cNvPr>
          <p:cNvPicPr>
            <a:picLocks noGrp="1" noChangeAspect="1"/>
          </p:cNvPicPr>
          <p:nvPr>
            <p:ph idx="1"/>
          </p:nvPr>
        </p:nvPicPr>
        <p:blipFill>
          <a:blip r:embed="rId2"/>
          <a:stretch>
            <a:fillRect/>
          </a:stretch>
        </p:blipFill>
        <p:spPr>
          <a:xfrm>
            <a:off x="4012163" y="0"/>
            <a:ext cx="8232629" cy="6858000"/>
          </a:xfrm>
        </p:spPr>
      </p:pic>
    </p:spTree>
    <p:extLst>
      <p:ext uri="{BB962C8B-B14F-4D97-AF65-F5344CB8AC3E}">
        <p14:creationId xmlns:p14="http://schemas.microsoft.com/office/powerpoint/2010/main" val="122674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F36E2-8951-C448-8D9B-83CCD43D69B2}"/>
              </a:ext>
            </a:extLst>
          </p:cNvPr>
          <p:cNvSpPr>
            <a:spLocks noGrp="1"/>
          </p:cNvSpPr>
          <p:nvPr>
            <p:ph type="title"/>
          </p:nvPr>
        </p:nvSpPr>
        <p:spPr>
          <a:xfrm>
            <a:off x="389300" y="347132"/>
            <a:ext cx="4845310" cy="5589841"/>
          </a:xfrm>
        </p:spPr>
        <p:txBody>
          <a:bodyPr>
            <a:normAutofit/>
          </a:bodyPr>
          <a:lstStyle/>
          <a:p>
            <a:pPr algn="ctr"/>
            <a:r>
              <a:rPr lang="en-US" dirty="0"/>
              <a:t>State Aid Component Verification from ADVISER</a:t>
            </a:r>
          </a:p>
        </p:txBody>
      </p:sp>
      <p:pic>
        <p:nvPicPr>
          <p:cNvPr id="5" name="Content Placeholder 4">
            <a:extLst>
              <a:ext uri="{FF2B5EF4-FFF2-40B4-BE49-F238E27FC236}">
                <a16:creationId xmlns:a16="http://schemas.microsoft.com/office/drawing/2014/main" id="{47B9F108-A3F5-45FA-B39C-C9EA967F692D}"/>
              </a:ext>
            </a:extLst>
          </p:cNvPr>
          <p:cNvPicPr>
            <a:picLocks noGrp="1" noChangeAspect="1"/>
          </p:cNvPicPr>
          <p:nvPr>
            <p:ph idx="1"/>
          </p:nvPr>
        </p:nvPicPr>
        <p:blipFill>
          <a:blip r:embed="rId2"/>
          <a:stretch>
            <a:fillRect/>
          </a:stretch>
        </p:blipFill>
        <p:spPr>
          <a:xfrm>
            <a:off x="7129671" y="264632"/>
            <a:ext cx="4673030" cy="6345994"/>
          </a:xfrm>
        </p:spPr>
      </p:pic>
    </p:spTree>
    <p:extLst>
      <p:ext uri="{BB962C8B-B14F-4D97-AF65-F5344CB8AC3E}">
        <p14:creationId xmlns:p14="http://schemas.microsoft.com/office/powerpoint/2010/main" val="185882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87EA33-2DA9-4C4D-9F6D-F1227E0DD9E1}"/>
              </a:ext>
            </a:extLst>
          </p:cNvPr>
          <p:cNvSpPr>
            <a:spLocks noGrp="1"/>
          </p:cNvSpPr>
          <p:nvPr>
            <p:ph type="title"/>
          </p:nvPr>
        </p:nvSpPr>
        <p:spPr/>
        <p:txBody>
          <a:bodyPr/>
          <a:lstStyle/>
          <a:p>
            <a:pPr algn="ctr"/>
            <a:r>
              <a:rPr lang="en-US" dirty="0"/>
              <a:t>State Financial Position Update</a:t>
            </a:r>
          </a:p>
        </p:txBody>
      </p:sp>
      <p:sp>
        <p:nvSpPr>
          <p:cNvPr id="5" name="Content Placeholder 4">
            <a:extLst>
              <a:ext uri="{FF2B5EF4-FFF2-40B4-BE49-F238E27FC236}">
                <a16:creationId xmlns:a16="http://schemas.microsoft.com/office/drawing/2014/main" id="{30CB9FBB-2932-42A2-A72F-AE42D4798C8B}"/>
              </a:ext>
            </a:extLst>
          </p:cNvPr>
          <p:cNvSpPr>
            <a:spLocks noGrp="1"/>
          </p:cNvSpPr>
          <p:nvPr>
            <p:ph sz="half" idx="1"/>
          </p:nvPr>
        </p:nvSpPr>
        <p:spPr/>
        <p:txBody>
          <a:bodyPr/>
          <a:lstStyle/>
          <a:p>
            <a:r>
              <a:rPr lang="en-US" dirty="0"/>
              <a:t>Record State Receipts</a:t>
            </a:r>
          </a:p>
          <a:p>
            <a:r>
              <a:rPr lang="en-US" dirty="0"/>
              <a:t>Record State Reserve</a:t>
            </a:r>
          </a:p>
        </p:txBody>
      </p:sp>
      <p:sp>
        <p:nvSpPr>
          <p:cNvPr id="6" name="Content Placeholder 5">
            <a:extLst>
              <a:ext uri="{FF2B5EF4-FFF2-40B4-BE49-F238E27FC236}">
                <a16:creationId xmlns:a16="http://schemas.microsoft.com/office/drawing/2014/main" id="{B6104E64-634C-42DF-9DA5-47CD417B94F0}"/>
              </a:ext>
            </a:extLst>
          </p:cNvPr>
          <p:cNvSpPr>
            <a:spLocks noGrp="1"/>
          </p:cNvSpPr>
          <p:nvPr>
            <p:ph sz="half" idx="2"/>
          </p:nvPr>
        </p:nvSpPr>
        <p:spPr/>
        <p:txBody>
          <a:bodyPr/>
          <a:lstStyle/>
          <a:p>
            <a:r>
              <a:rPr lang="en-US" dirty="0"/>
              <a:t>LB 1107 </a:t>
            </a:r>
            <a:r>
              <a:rPr lang="en-US"/>
              <a:t>Property Tax Credit </a:t>
            </a:r>
            <a:r>
              <a:rPr lang="en-US" dirty="0"/>
              <a:t>B</a:t>
            </a:r>
            <a:r>
              <a:rPr lang="en-US"/>
              <a:t>ill </a:t>
            </a:r>
            <a:r>
              <a:rPr lang="en-US" dirty="0"/>
              <a:t>from the 2020 session.</a:t>
            </a:r>
          </a:p>
        </p:txBody>
      </p:sp>
      <p:pic>
        <p:nvPicPr>
          <p:cNvPr id="1028" name="Picture 4" descr="Pay Me Jimmy Fallon GIF by The Tonight Show Starring Jimmy Fallon">
            <a:extLst>
              <a:ext uri="{FF2B5EF4-FFF2-40B4-BE49-F238E27FC236}">
                <a16:creationId xmlns:a16="http://schemas.microsoft.com/office/drawing/2014/main" id="{1286EAFE-2E1C-40A9-AE3E-B3A42EBB3E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0888" y="3429000"/>
            <a:ext cx="3847148" cy="2747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ye bye bye justin timberlake gif GIF">
            <a:extLst>
              <a:ext uri="{FF2B5EF4-FFF2-40B4-BE49-F238E27FC236}">
                <a16:creationId xmlns:a16="http://schemas.microsoft.com/office/drawing/2014/main" id="{4F3AE1C6-379D-4B39-A875-FB96425616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98763" y="3429000"/>
            <a:ext cx="4069237" cy="2747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425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94" y="190379"/>
            <a:ext cx="11683511" cy="1020762"/>
          </a:xfrm>
        </p:spPr>
        <p:txBody>
          <a:bodyPr>
            <a:normAutofit/>
          </a:bodyPr>
          <a:lstStyle/>
          <a:p>
            <a:pPr algn="ctr">
              <a:defRPr/>
            </a:pPr>
            <a:r>
              <a:rPr lang="en-US" b="1" dirty="0">
                <a:solidFill>
                  <a:schemeClr val="tx1"/>
                </a:solidFill>
                <a:effectLst>
                  <a:outerShdw blurRad="38100" dist="38100" dir="2700000" algn="tl">
                    <a:srgbClr val="000000">
                      <a:alpha val="43137"/>
                    </a:srgbClr>
                  </a:outerShdw>
                </a:effectLst>
              </a:rPr>
              <a:t>Budget Assistance</a:t>
            </a:r>
          </a:p>
        </p:txBody>
      </p:sp>
      <p:sp>
        <p:nvSpPr>
          <p:cNvPr id="3" name="Content Placeholder 2"/>
          <p:cNvSpPr>
            <a:spLocks noGrp="1"/>
          </p:cNvSpPr>
          <p:nvPr>
            <p:ph idx="1"/>
          </p:nvPr>
        </p:nvSpPr>
        <p:spPr>
          <a:xfrm>
            <a:off x="2517530" y="1556856"/>
            <a:ext cx="4876800" cy="4600384"/>
          </a:xfrm>
        </p:spPr>
        <p:txBody>
          <a:bodyPr>
            <a:normAutofit/>
          </a:bodyPr>
          <a:lstStyle/>
          <a:p>
            <a:pPr marL="0" indent="0">
              <a:buNone/>
              <a:defRPr/>
            </a:pPr>
            <a:r>
              <a:rPr lang="en-US" sz="3600" b="1" dirty="0"/>
              <a:t>Administrators’ Days</a:t>
            </a:r>
          </a:p>
          <a:p>
            <a:pPr>
              <a:buFont typeface="Wingdings" panose="05000000000000000000" pitchFamily="2" charset="2"/>
              <a:buChar char="Ø"/>
              <a:defRPr/>
            </a:pPr>
            <a:r>
              <a:rPr lang="en-US" sz="3600" dirty="0"/>
              <a:t>July 28th &amp; July 29th</a:t>
            </a:r>
          </a:p>
          <a:p>
            <a:pPr lvl="2">
              <a:defRPr/>
            </a:pPr>
            <a:r>
              <a:rPr lang="en-US" sz="3200" dirty="0"/>
              <a:t>8 a.m. – Noon</a:t>
            </a:r>
          </a:p>
          <a:p>
            <a:pPr lvl="2">
              <a:defRPr/>
            </a:pPr>
            <a:r>
              <a:rPr lang="en-US" sz="3200" dirty="0"/>
              <a:t>1 p.m. – 4 </a:t>
            </a:r>
            <a:r>
              <a:rPr lang="en-US" sz="3200" dirty="0" err="1"/>
              <a:t>p.m</a:t>
            </a:r>
            <a:endParaRPr lang="en-US" sz="3600" dirty="0">
              <a:solidFill>
                <a:srgbClr val="FF0000"/>
              </a:solidFill>
            </a:endParaRPr>
          </a:p>
          <a:p>
            <a:pPr lvl="2">
              <a:defRPr/>
            </a:pPr>
            <a:endParaRPr lang="en-US" sz="1700" dirty="0"/>
          </a:p>
          <a:p>
            <a:pPr>
              <a:buFont typeface="Wingdings" panose="05000000000000000000" pitchFamily="2" charset="2"/>
              <a:buChar char="Ø"/>
              <a:defRPr/>
            </a:pPr>
            <a:r>
              <a:rPr lang="en-US" sz="3600" dirty="0"/>
              <a:t>Ruby room 2</a:t>
            </a:r>
            <a:r>
              <a:rPr lang="en-US" sz="3600" baseline="30000" dirty="0"/>
              <a:t>nd</a:t>
            </a:r>
            <a:r>
              <a:rPr lang="en-US" sz="3600" dirty="0"/>
              <a:t> floor</a:t>
            </a:r>
            <a:r>
              <a:rPr lang="en-US" sz="3600" i="1" dirty="0"/>
              <a:t> </a:t>
            </a:r>
            <a:r>
              <a:rPr lang="en-US" sz="3600" dirty="0"/>
              <a:t>Younes Center</a:t>
            </a:r>
          </a:p>
        </p:txBody>
      </p:sp>
      <p:pic>
        <p:nvPicPr>
          <p:cNvPr id="5122" name="Picture 2" descr="Nebraska Council of School Administrators (NC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94" y="4128165"/>
            <a:ext cx="1901083" cy="15926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C4EAE90-DA13-447F-88B9-50F71F5387CF}"/>
              </a:ext>
            </a:extLst>
          </p:cNvPr>
          <p:cNvSpPr txBox="1"/>
          <p:nvPr/>
        </p:nvSpPr>
        <p:spPr>
          <a:xfrm>
            <a:off x="7930661" y="1587633"/>
            <a:ext cx="4167554" cy="707886"/>
          </a:xfrm>
          <a:prstGeom prst="rect">
            <a:avLst/>
          </a:prstGeom>
          <a:noFill/>
        </p:spPr>
        <p:txBody>
          <a:bodyPr wrap="square" rtlCol="0">
            <a:spAutoFit/>
          </a:bodyPr>
          <a:lstStyle/>
          <a:p>
            <a:r>
              <a:rPr lang="en-US" sz="2000" b="1" i="1" dirty="0">
                <a:solidFill>
                  <a:srgbClr val="FF0000"/>
                </a:solidFill>
              </a:rPr>
              <a:t>Stop by and wish Janice Eret a Happy Retirement!</a:t>
            </a:r>
          </a:p>
        </p:txBody>
      </p:sp>
      <p:pic>
        <p:nvPicPr>
          <p:cNvPr id="1026" name="Picture 2" descr="Retirement GIF by memecandy">
            <a:extLst>
              <a:ext uri="{FF2B5EF4-FFF2-40B4-BE49-F238E27FC236}">
                <a16:creationId xmlns:a16="http://schemas.microsoft.com/office/drawing/2014/main" id="{89E35494-933D-4149-A3AD-2B7E6297D4F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150469" y="2501358"/>
            <a:ext cx="3409174" cy="271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79749"/>
      </p:ext>
    </p:extLst>
  </p:cSld>
  <p:clrMapOvr>
    <a:masterClrMapping/>
  </p:clrMapOvr>
</p:sld>
</file>

<file path=ppt/theme/theme1.xml><?xml version="1.0" encoding="utf-8"?>
<a:theme xmlns:a="http://schemas.openxmlformats.org/drawingml/2006/main" name="Office Theme">
  <a:themeElements>
    <a:clrScheme name="AdminDays2021">
      <a:dk1>
        <a:srgbClr val="200092"/>
      </a:dk1>
      <a:lt1>
        <a:srgbClr val="FFFFFF"/>
      </a:lt1>
      <a:dk2>
        <a:srgbClr val="454551"/>
      </a:dk2>
      <a:lt2>
        <a:srgbClr val="D8D9DC"/>
      </a:lt2>
      <a:accent1>
        <a:srgbClr val="EB008B"/>
      </a:accent1>
      <a:accent2>
        <a:srgbClr val="00ADEE"/>
      </a:accent2>
      <a:accent3>
        <a:srgbClr val="8BC53F"/>
      </a:accent3>
      <a:accent4>
        <a:srgbClr val="0487F5"/>
      </a:accent4>
      <a:accent5>
        <a:srgbClr val="FFF100"/>
      </a:accent5>
      <a:accent6>
        <a:srgbClr val="B70395"/>
      </a:accent6>
      <a:hlink>
        <a:srgbClr val="EB008A"/>
      </a:hlink>
      <a:folHlink>
        <a:srgbClr val="0486F4"/>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DE Quotes">
      <a:dk1>
        <a:srgbClr val="000000"/>
      </a:dk1>
      <a:lt1>
        <a:srgbClr val="FFFFFF"/>
      </a:lt1>
      <a:dk2>
        <a:srgbClr val="201547"/>
      </a:dk2>
      <a:lt2>
        <a:srgbClr val="E7E6E6"/>
      </a:lt2>
      <a:accent1>
        <a:srgbClr val="001489"/>
      </a:accent1>
      <a:accent2>
        <a:srgbClr val="FFCD00"/>
      </a:accent2>
      <a:accent3>
        <a:srgbClr val="63587D"/>
      </a:accent3>
      <a:accent4>
        <a:srgbClr val="1E1444"/>
      </a:accent4>
      <a:accent5>
        <a:srgbClr val="001489"/>
      </a:accent5>
      <a:accent6>
        <a:srgbClr val="63587D"/>
      </a:accent6>
      <a:hlink>
        <a:srgbClr val="FFCD00"/>
      </a:hlink>
      <a:folHlink>
        <a:srgbClr val="001489"/>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1269</TotalTime>
  <Words>1763</Words>
  <Application>Microsoft Office PowerPoint</Application>
  <PresentationFormat>Widescreen</PresentationFormat>
  <Paragraphs>280</Paragraphs>
  <Slides>33</Slides>
  <Notes>13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Century Gothic</vt:lpstr>
      <vt:lpstr>Palatino Linotype</vt:lpstr>
      <vt:lpstr>Tahoma</vt:lpstr>
      <vt:lpstr>Wingdings</vt:lpstr>
      <vt:lpstr>Office Theme</vt:lpstr>
      <vt:lpstr>1_Office Theme</vt:lpstr>
      <vt:lpstr>SCHOOL FINANCE UPDATE</vt:lpstr>
      <vt:lpstr>Recalculation of 2021-22 Certified SA</vt:lpstr>
      <vt:lpstr>LB 528 Changes for ESU and Schools</vt:lpstr>
      <vt:lpstr>School Finance Data Review</vt:lpstr>
      <vt:lpstr>Consolidated Data Collections (CDC) </vt:lpstr>
      <vt:lpstr>NDE Portal  (Red lines indicate collections for school finance)</vt:lpstr>
      <vt:lpstr>State Aid Component Verification from ADVISER</vt:lpstr>
      <vt:lpstr>State Financial Position Update</vt:lpstr>
      <vt:lpstr>Budget Assistance</vt:lpstr>
      <vt:lpstr>Budget Assistance</vt:lpstr>
      <vt:lpstr>Budgeting Reminders</vt:lpstr>
      <vt:lpstr>2021 Legislation</vt:lpstr>
      <vt:lpstr>AFR Test Site</vt:lpstr>
      <vt:lpstr>Clarification:  Object Codes XX0 &amp; XX6</vt:lpstr>
      <vt:lpstr>AFR Submission – November 1</vt:lpstr>
      <vt:lpstr>AFR Reports Display Page</vt:lpstr>
      <vt:lpstr>Reimbursement and Monitoring Updates</vt:lpstr>
      <vt:lpstr>Reimbursement</vt:lpstr>
      <vt:lpstr>Monitoring </vt:lpstr>
      <vt:lpstr>Monitoring Common Errors</vt:lpstr>
      <vt:lpstr>Superintendent Transparency Act</vt:lpstr>
      <vt:lpstr>Masks requirement for buses???</vt:lpstr>
      <vt:lpstr>Pupil Transportation Reimbursement</vt:lpstr>
      <vt:lpstr>American Rescue Plan Act Allocations</vt:lpstr>
      <vt:lpstr>Response and Relief Act Allocations</vt:lpstr>
      <vt:lpstr>Slow Down!!!</vt:lpstr>
      <vt:lpstr>Monitoring Checklist </vt:lpstr>
      <vt:lpstr>MOE – Maintenance of Equity </vt:lpstr>
      <vt:lpstr>State Budget</vt:lpstr>
      <vt:lpstr>New Location</vt:lpstr>
      <vt:lpstr>Follow Bryce on Twitter </vt:lpstr>
      <vt:lpstr>NDE School Finance Team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Bryce Wilson</cp:lastModifiedBy>
  <cp:revision>45</cp:revision>
  <dcterms:created xsi:type="dcterms:W3CDTF">2017-06-22T15:41:10Z</dcterms:created>
  <dcterms:modified xsi:type="dcterms:W3CDTF">2021-07-26T18:58:13Z</dcterms:modified>
</cp:coreProperties>
</file>